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sldIdLst>
    <p:sldId id="256" r:id="rId2"/>
    <p:sldId id="257" r:id="rId3"/>
    <p:sldId id="258" r:id="rId4"/>
    <p:sldId id="259" r:id="rId5"/>
    <p:sldId id="277" r:id="rId6"/>
    <p:sldId id="278" r:id="rId7"/>
    <p:sldId id="273" r:id="rId8"/>
    <p:sldId id="279" r:id="rId9"/>
    <p:sldId id="274" r:id="rId10"/>
    <p:sldId id="264" r:id="rId11"/>
    <p:sldId id="267" r:id="rId12"/>
    <p:sldId id="265" r:id="rId13"/>
    <p:sldId id="281" r:id="rId14"/>
    <p:sldId id="282" r:id="rId15"/>
    <p:sldId id="280" r:id="rId16"/>
    <p:sldId id="27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121" autoAdjust="0"/>
    <p:restoredTop sz="94660"/>
  </p:normalViewPr>
  <p:slideViewPr>
    <p:cSldViewPr snapToGrid="0">
      <p:cViewPr varScale="1">
        <p:scale>
          <a:sx n="82" d="100"/>
          <a:sy n="82" d="100"/>
        </p:scale>
        <p:origin x="758"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smtClean="0"/>
              <a:pPr/>
              <a:t>5/7/2023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1747812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smtClean="0"/>
              <a:pPr/>
              <a:t>5/7/2023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3920071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smtClean="0"/>
              <a:pPr/>
              <a:t>5/7/2023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1769029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smtClean="0"/>
              <a:pPr/>
              <a:t>5/7/2023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1763400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pPr/>
              <a:t>5/7/2023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2413431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509A250-FF31-4206-8172-F9D3106AACB1}" type="datetimeFigureOut">
              <a:rPr lang="en-US" smtClean="0"/>
              <a:pPr/>
              <a:t>5/7/2023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19385695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509A250-FF31-4206-8172-F9D3106AACB1}" type="datetimeFigureOut">
              <a:rPr lang="en-US" smtClean="0"/>
              <a:pPr/>
              <a:t>5/7/2023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3282134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509A250-FF31-4206-8172-F9D3106AACB1}" type="datetimeFigureOut">
              <a:rPr lang="en-US" smtClean="0"/>
              <a:pPr/>
              <a:t>5/7/2023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15174537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pPr/>
              <a:t>5/7/2023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2466650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pPr/>
              <a:t>5/7/2023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20613773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pPr/>
              <a:t>5/7/2023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37061063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09A250-FF31-4206-8172-F9D3106AACB1}" type="datetimeFigureOut">
              <a:rPr lang="en-US" smtClean="0"/>
              <a:pPr/>
              <a:t>5/7/2023</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02111984F565}" type="slidenum">
              <a:rPr lang="en-US" smtClean="0"/>
              <a:pPr/>
              <a:t>‹#›</a:t>
            </a:fld>
            <a:endParaRPr lang="en-US" dirty="0"/>
          </a:p>
        </p:txBody>
      </p:sp>
    </p:spTree>
    <p:extLst>
      <p:ext uri="{BB962C8B-B14F-4D97-AF65-F5344CB8AC3E}">
        <p14:creationId xmlns:p14="http://schemas.microsoft.com/office/powerpoint/2010/main" val="635910817"/>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ijraset.com/research-paper/paper-on-movie-recommendation-system" TargetMode="External"/><Relationship Id="rId2" Type="http://schemas.openxmlformats.org/officeDocument/2006/relationships/hyperlink" Target="https://www.irjet.net/archives/V7/i9/IRJET-V7I9633.pdf" TargetMode="External"/><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6334A-8669-A4A9-C868-21DB173C3909}"/>
              </a:ext>
            </a:extLst>
          </p:cNvPr>
          <p:cNvSpPr>
            <a:spLocks noGrp="1"/>
          </p:cNvSpPr>
          <p:nvPr>
            <p:ph type="ctrTitle"/>
          </p:nvPr>
        </p:nvSpPr>
        <p:spPr>
          <a:xfrm>
            <a:off x="342900" y="302580"/>
            <a:ext cx="11677650" cy="3329581"/>
          </a:xfrm>
        </p:spPr>
        <p:txBody>
          <a:bodyPr/>
          <a:lstStyle/>
          <a:p>
            <a:pPr algn="ctr"/>
            <a:r>
              <a:rPr lang="en-IN" b="1" dirty="0">
                <a:solidFill>
                  <a:schemeClr val="accent1">
                    <a:lumMod val="75000"/>
                  </a:schemeClr>
                </a:solidFill>
              </a:rPr>
              <a:t>MOVIE RECOMMENDATION SYSTEM</a:t>
            </a:r>
          </a:p>
        </p:txBody>
      </p:sp>
      <p:sp>
        <p:nvSpPr>
          <p:cNvPr id="3" name="Subtitle 2">
            <a:extLst>
              <a:ext uri="{FF2B5EF4-FFF2-40B4-BE49-F238E27FC236}">
                <a16:creationId xmlns:a16="http://schemas.microsoft.com/office/drawing/2014/main" id="{440674D7-4B5D-B005-256D-99A2BD69357E}"/>
              </a:ext>
            </a:extLst>
          </p:cNvPr>
          <p:cNvSpPr>
            <a:spLocks noGrp="1"/>
          </p:cNvSpPr>
          <p:nvPr>
            <p:ph type="subTitle" idx="1"/>
          </p:nvPr>
        </p:nvSpPr>
        <p:spPr>
          <a:xfrm>
            <a:off x="2590800" y="4248150"/>
            <a:ext cx="8534400" cy="1752600"/>
          </a:xfrm>
        </p:spPr>
        <p:txBody>
          <a:bodyPr>
            <a:normAutofit fontScale="70000" lnSpcReduction="20000"/>
          </a:bodyPr>
          <a:lstStyle/>
          <a:p>
            <a:pPr algn="r"/>
            <a:r>
              <a:rPr lang="en-IN" b="1" dirty="0">
                <a:solidFill>
                  <a:schemeClr val="accent1">
                    <a:lumMod val="75000"/>
                  </a:schemeClr>
                </a:solidFill>
              </a:rPr>
              <a:t>TEAM MEMBERS</a:t>
            </a:r>
          </a:p>
          <a:p>
            <a:pPr algn="r"/>
            <a:r>
              <a:rPr lang="en-IN" dirty="0">
                <a:solidFill>
                  <a:schemeClr val="accent1">
                    <a:lumMod val="75000"/>
                  </a:schemeClr>
                </a:solidFill>
              </a:rPr>
              <a:t>KASANUR JYOTHIRADHITHYA [RA2011003010416]</a:t>
            </a:r>
          </a:p>
          <a:p>
            <a:pPr algn="r"/>
            <a:r>
              <a:rPr lang="en-IN" dirty="0">
                <a:solidFill>
                  <a:schemeClr val="accent1">
                    <a:lumMod val="75000"/>
                  </a:schemeClr>
                </a:solidFill>
              </a:rPr>
              <a:t>PRANISHA.R [RA2011003010427]</a:t>
            </a:r>
          </a:p>
          <a:p>
            <a:pPr algn="r"/>
            <a:r>
              <a:rPr lang="en-IN" dirty="0">
                <a:solidFill>
                  <a:schemeClr val="accent1">
                    <a:lumMod val="75000"/>
                  </a:schemeClr>
                </a:solidFill>
              </a:rPr>
              <a:t>YESWANTH.J.B [RA2011003010432]</a:t>
            </a:r>
          </a:p>
          <a:p>
            <a:pPr algn="r"/>
            <a:r>
              <a:rPr lang="en-IN" dirty="0">
                <a:solidFill>
                  <a:schemeClr val="accent1">
                    <a:lumMod val="75000"/>
                  </a:schemeClr>
                </a:solidFill>
              </a:rPr>
              <a:t> </a:t>
            </a:r>
          </a:p>
          <a:p>
            <a:pPr algn="r"/>
            <a:endParaRPr lang="en-IN" dirty="0">
              <a:solidFill>
                <a:schemeClr val="accent1">
                  <a:lumMod val="75000"/>
                </a:schemeClr>
              </a:solidFill>
            </a:endParaRPr>
          </a:p>
        </p:txBody>
      </p:sp>
      <p:pic>
        <p:nvPicPr>
          <p:cNvPr id="4" name="Google Shape;90;p1">
            <a:extLst>
              <a:ext uri="{FF2B5EF4-FFF2-40B4-BE49-F238E27FC236}">
                <a16:creationId xmlns:a16="http://schemas.microsoft.com/office/drawing/2014/main" id="{63F041B1-06CA-1DE3-1266-FFCDAA7023BE}"/>
              </a:ext>
            </a:extLst>
          </p:cNvPr>
          <p:cNvPicPr preferRelativeResize="0"/>
          <p:nvPr/>
        </p:nvPicPr>
        <p:blipFill rotWithShape="1">
          <a:blip r:embed="rId2">
            <a:alphaModFix/>
          </a:blip>
          <a:srcRect/>
          <a:stretch/>
        </p:blipFill>
        <p:spPr>
          <a:xfrm>
            <a:off x="9568364" y="283800"/>
            <a:ext cx="2452186" cy="9354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Tree>
    <p:extLst>
      <p:ext uri="{BB962C8B-B14F-4D97-AF65-F5344CB8AC3E}">
        <p14:creationId xmlns:p14="http://schemas.microsoft.com/office/powerpoint/2010/main" val="2711738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FF363-339F-0CF7-7E50-7C526E5DF339}"/>
              </a:ext>
            </a:extLst>
          </p:cNvPr>
          <p:cNvSpPr>
            <a:spLocks noGrp="1"/>
          </p:cNvSpPr>
          <p:nvPr>
            <p:ph type="title"/>
          </p:nvPr>
        </p:nvSpPr>
        <p:spPr>
          <a:xfrm>
            <a:off x="650543" y="465707"/>
            <a:ext cx="8934450" cy="1143000"/>
          </a:xfrm>
        </p:spPr>
        <p:txBody>
          <a:bodyPr>
            <a:normAutofit fontScale="90000"/>
          </a:bodyPr>
          <a:lstStyle/>
          <a:p>
            <a:pPr algn="l"/>
            <a:r>
              <a:rPr lang="en-IN" b="1" dirty="0">
                <a:solidFill>
                  <a:schemeClr val="accent1">
                    <a:lumMod val="50000"/>
                  </a:schemeClr>
                </a:solidFill>
              </a:rPr>
              <a:t>Problem Statement and Objectives </a:t>
            </a:r>
            <a:br>
              <a:rPr lang="en-IN" dirty="0">
                <a:solidFill>
                  <a:schemeClr val="accent1">
                    <a:lumMod val="50000"/>
                  </a:schemeClr>
                </a:solidFill>
              </a:rPr>
            </a:br>
            <a:endParaRPr lang="en-IN" dirty="0">
              <a:solidFill>
                <a:schemeClr val="accent1">
                  <a:lumMod val="50000"/>
                </a:schemeClr>
              </a:solidFill>
            </a:endParaRPr>
          </a:p>
        </p:txBody>
      </p:sp>
      <p:sp>
        <p:nvSpPr>
          <p:cNvPr id="3" name="Content Placeholder 2">
            <a:extLst>
              <a:ext uri="{FF2B5EF4-FFF2-40B4-BE49-F238E27FC236}">
                <a16:creationId xmlns:a16="http://schemas.microsoft.com/office/drawing/2014/main" id="{92FFC741-0FCB-6E50-2FE0-0E5C0F2F4AC0}"/>
              </a:ext>
            </a:extLst>
          </p:cNvPr>
          <p:cNvSpPr>
            <a:spLocks noGrp="1"/>
          </p:cNvSpPr>
          <p:nvPr>
            <p:ph idx="1"/>
          </p:nvPr>
        </p:nvSpPr>
        <p:spPr>
          <a:xfrm>
            <a:off x="769597" y="1494901"/>
            <a:ext cx="10771613" cy="5056023"/>
          </a:xfrm>
        </p:spPr>
        <p:txBody>
          <a:bodyPr>
            <a:noAutofit/>
          </a:bodyPr>
          <a:lstStyle/>
          <a:p>
            <a:pPr marL="0" indent="0">
              <a:lnSpc>
                <a:spcPct val="170000"/>
              </a:lnSpc>
              <a:buNone/>
            </a:pPr>
            <a:r>
              <a:rPr lang="en-US" sz="1800" dirty="0"/>
              <a:t>The problem addressed in this project is to develop an effective and accurate movie recommendation system that can suggest personalized movies to users based on their past preferences. </a:t>
            </a:r>
          </a:p>
          <a:p>
            <a:pPr marL="0" indent="0">
              <a:lnSpc>
                <a:spcPct val="170000"/>
              </a:lnSpc>
              <a:buNone/>
            </a:pPr>
            <a:r>
              <a:rPr lang="en-US" sz="1800" dirty="0"/>
              <a:t>The goal is to provide a user-friendly platform that enables users to discover new movies that align with their interests and emotional preferences. The system needs to be scalable, able to handle a large dataset of movies, and be capable of making real-time recommendations. Furthermore, the system should be evaluated using appropriate metrics to ensure that it provides accurate and relevant recommendations to users. </a:t>
            </a:r>
          </a:p>
          <a:p>
            <a:pPr marL="0" indent="0">
              <a:lnSpc>
                <a:spcPct val="170000"/>
              </a:lnSpc>
              <a:buNone/>
            </a:pPr>
            <a:r>
              <a:rPr lang="en-US" sz="1800" dirty="0"/>
              <a:t>The project aims to address the challenge of developing a movie recommendation system that effectively integrates different techniques and approaches, such as collaborative filtering, content-based filtering, and deep learning, to improve the recommendation quality. Ultimately, the goal of this project is to provide a useful tool for movie enthusiasts to discover and enjoy new movies</a:t>
            </a:r>
            <a:endParaRPr lang="en-IN" sz="1800" dirty="0">
              <a:solidFill>
                <a:schemeClr val="bg1"/>
              </a:solidFill>
              <a:latin typeface="Calibri" panose="020F0502020204030204" pitchFamily="34" charset="0"/>
              <a:cs typeface="Calibri" panose="020F0502020204030204" pitchFamily="34" charset="0"/>
            </a:endParaRPr>
          </a:p>
        </p:txBody>
      </p:sp>
      <p:pic>
        <p:nvPicPr>
          <p:cNvPr id="4" name="Google Shape;90;p1">
            <a:extLst>
              <a:ext uri="{FF2B5EF4-FFF2-40B4-BE49-F238E27FC236}">
                <a16:creationId xmlns:a16="http://schemas.microsoft.com/office/drawing/2014/main" id="{2A07D39A-CFE6-079E-4E54-77A5E28E911B}"/>
              </a:ext>
            </a:extLst>
          </p:cNvPr>
          <p:cNvPicPr preferRelativeResize="0"/>
          <p:nvPr/>
        </p:nvPicPr>
        <p:blipFill rotWithShape="1">
          <a:blip r:embed="rId2">
            <a:alphaModFix/>
          </a:blip>
          <a:srcRect/>
          <a:stretch/>
        </p:blipFill>
        <p:spPr>
          <a:xfrm>
            <a:off x="9809824" y="283800"/>
            <a:ext cx="2210725" cy="923563"/>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Tree>
    <p:extLst>
      <p:ext uri="{BB962C8B-B14F-4D97-AF65-F5344CB8AC3E}">
        <p14:creationId xmlns:p14="http://schemas.microsoft.com/office/powerpoint/2010/main" val="14122976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82143-5C9C-5ADB-FAAC-D3BEEC49355B}"/>
              </a:ext>
            </a:extLst>
          </p:cNvPr>
          <p:cNvSpPr>
            <a:spLocks noGrp="1"/>
          </p:cNvSpPr>
          <p:nvPr>
            <p:ph type="title"/>
          </p:nvPr>
        </p:nvSpPr>
        <p:spPr>
          <a:xfrm>
            <a:off x="285750" y="469256"/>
            <a:ext cx="8839200" cy="1411593"/>
          </a:xfrm>
        </p:spPr>
        <p:txBody>
          <a:bodyPr>
            <a:normAutofit fontScale="90000"/>
          </a:bodyPr>
          <a:lstStyle/>
          <a:p>
            <a:pPr algn="l"/>
            <a:r>
              <a:rPr lang="en-US" sz="3800" b="1" dirty="0">
                <a:solidFill>
                  <a:schemeClr val="accent1">
                    <a:lumMod val="50000"/>
                  </a:schemeClr>
                </a:solidFill>
                <a:cs typeface="Times New Roman" panose="02020603050405020304" pitchFamily="18" charset="0"/>
              </a:rPr>
              <a:t>Architecture/Block Diagram of the Proposed model</a:t>
            </a:r>
            <a:br>
              <a:rPr lang="en-IN" sz="3800" b="1" dirty="0">
                <a:solidFill>
                  <a:srgbClr val="C00000"/>
                </a:solidFill>
                <a:cs typeface="Times New Roman" panose="02020603050405020304" pitchFamily="18" charset="0"/>
              </a:rPr>
            </a:br>
            <a:endParaRPr lang="en-IN" sz="3800" dirty="0">
              <a:solidFill>
                <a:schemeClr val="accent1">
                  <a:lumMod val="50000"/>
                </a:schemeClr>
              </a:solidFill>
            </a:endParaRPr>
          </a:p>
        </p:txBody>
      </p:sp>
      <p:pic>
        <p:nvPicPr>
          <p:cNvPr id="6" name="Google Shape;90;p1">
            <a:extLst>
              <a:ext uri="{FF2B5EF4-FFF2-40B4-BE49-F238E27FC236}">
                <a16:creationId xmlns:a16="http://schemas.microsoft.com/office/drawing/2014/main" id="{1CB4A348-3813-4462-17AB-B898518D9199}"/>
              </a:ext>
            </a:extLst>
          </p:cNvPr>
          <p:cNvPicPr preferRelativeResize="0"/>
          <p:nvPr/>
        </p:nvPicPr>
        <p:blipFill rotWithShape="1">
          <a:blip r:embed="rId2">
            <a:alphaModFix/>
          </a:blip>
          <a:srcRect/>
          <a:stretch/>
        </p:blipFill>
        <p:spPr>
          <a:xfrm>
            <a:off x="9491911" y="276709"/>
            <a:ext cx="2452186" cy="9354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pic>
        <p:nvPicPr>
          <p:cNvPr id="5" name="Picture 4" descr="movie reco pic.png"/>
          <p:cNvPicPr>
            <a:picLocks noChangeAspect="1"/>
          </p:cNvPicPr>
          <p:nvPr/>
        </p:nvPicPr>
        <p:blipFill>
          <a:blip r:embed="rId3"/>
          <a:stretch>
            <a:fillRect/>
          </a:stretch>
        </p:blipFill>
        <p:spPr>
          <a:xfrm>
            <a:off x="1788568" y="2001600"/>
            <a:ext cx="8096250" cy="4219575"/>
          </a:xfrm>
          <a:prstGeom prst="rect">
            <a:avLst/>
          </a:prstGeom>
        </p:spPr>
      </p:pic>
    </p:spTree>
    <p:extLst>
      <p:ext uri="{BB962C8B-B14F-4D97-AF65-F5344CB8AC3E}">
        <p14:creationId xmlns:p14="http://schemas.microsoft.com/office/powerpoint/2010/main" val="41248078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B31D9-FCE9-991A-66B2-8C20E82B749E}"/>
              </a:ext>
            </a:extLst>
          </p:cNvPr>
          <p:cNvSpPr>
            <a:spLocks noGrp="1"/>
          </p:cNvSpPr>
          <p:nvPr>
            <p:ph type="title"/>
          </p:nvPr>
        </p:nvSpPr>
        <p:spPr>
          <a:xfrm>
            <a:off x="609600" y="274638"/>
            <a:ext cx="8848299" cy="1143000"/>
          </a:xfrm>
        </p:spPr>
        <p:txBody>
          <a:bodyPr>
            <a:normAutofit fontScale="90000"/>
          </a:bodyPr>
          <a:lstStyle/>
          <a:p>
            <a:pPr algn="l"/>
            <a:r>
              <a:rPr lang="en-IN" b="1" dirty="0">
                <a:solidFill>
                  <a:schemeClr val="accent1">
                    <a:lumMod val="50000"/>
                  </a:schemeClr>
                </a:solidFill>
              </a:rPr>
              <a:t>Modules Description and Implementation</a:t>
            </a:r>
          </a:p>
        </p:txBody>
      </p:sp>
      <p:sp>
        <p:nvSpPr>
          <p:cNvPr id="5" name="Content Placeholder 4"/>
          <p:cNvSpPr>
            <a:spLocks noGrp="1"/>
          </p:cNvSpPr>
          <p:nvPr>
            <p:ph idx="1"/>
          </p:nvPr>
        </p:nvSpPr>
        <p:spPr>
          <a:xfrm>
            <a:off x="609600" y="1600201"/>
            <a:ext cx="10972800" cy="5046259"/>
          </a:xfrm>
        </p:spPr>
        <p:txBody>
          <a:bodyPr>
            <a:normAutofit/>
          </a:bodyPr>
          <a:lstStyle/>
          <a:p>
            <a:pPr>
              <a:buNone/>
            </a:pPr>
            <a:r>
              <a:rPr lang="en-IN" sz="2000" dirty="0"/>
              <a:t>       Some of the modules involved in this project are</a:t>
            </a:r>
            <a:r>
              <a:rPr lang="en-IN" dirty="0"/>
              <a:t>:</a:t>
            </a:r>
          </a:p>
          <a:p>
            <a:r>
              <a:rPr lang="en-US" sz="2000" b="1" dirty="0"/>
              <a:t>Data Collection and Preprocessing Module: </a:t>
            </a:r>
            <a:r>
              <a:rPr lang="en-US" sz="2000" dirty="0"/>
              <a:t>This module is responsible for collecting and preprocessing movie data from various sources, such as </a:t>
            </a:r>
            <a:r>
              <a:rPr lang="en-US" sz="2000" dirty="0" err="1"/>
              <a:t>IMDb</a:t>
            </a:r>
            <a:r>
              <a:rPr lang="en-US" sz="2000" dirty="0"/>
              <a:t> and Rotten Tomatoes.</a:t>
            </a:r>
            <a:endParaRPr lang="en-IN" sz="2000" dirty="0"/>
          </a:p>
          <a:p>
            <a:r>
              <a:rPr lang="en-US" sz="2000" b="1" dirty="0"/>
              <a:t>Feature Extraction Module: </a:t>
            </a:r>
            <a:r>
              <a:rPr lang="en-US" sz="2000" dirty="0"/>
              <a:t>This module is responsible for extracting relevant features from the movie data, such as genre, director, actors, and ratings.</a:t>
            </a:r>
          </a:p>
          <a:p>
            <a:r>
              <a:rPr lang="en-US" sz="2000" b="1" dirty="0"/>
              <a:t>User Modeling Module: </a:t>
            </a:r>
            <a:r>
              <a:rPr lang="en-US" sz="2000" dirty="0"/>
              <a:t>This module is responsible for building a user model that captures the user's movie preferences based on their past behavior. </a:t>
            </a:r>
          </a:p>
          <a:p>
            <a:r>
              <a:rPr lang="en-US" sz="2000" b="1" dirty="0"/>
              <a:t>Recommendation Engine Module: </a:t>
            </a:r>
            <a:r>
              <a:rPr lang="en-US" sz="2000" dirty="0"/>
              <a:t>This module is responsible for generating personalized movie recommendations for users based on their preferences.</a:t>
            </a:r>
          </a:p>
          <a:p>
            <a:r>
              <a:rPr lang="en-US" sz="2000" b="1" dirty="0"/>
              <a:t>User Interface Module: </a:t>
            </a:r>
            <a:r>
              <a:rPr lang="en-US" sz="2000" dirty="0"/>
              <a:t>This module is responsible for providing a user-friendly interface for users to interact with the system. </a:t>
            </a:r>
          </a:p>
          <a:p>
            <a:pPr>
              <a:buNone/>
            </a:pPr>
            <a:r>
              <a:rPr lang="en-US" sz="2000" dirty="0"/>
              <a:t>      Overall, implementing a movie recommendation system involves combining these modules to provide accurate and relevant movie recommendations to users. </a:t>
            </a:r>
          </a:p>
        </p:txBody>
      </p:sp>
      <p:pic>
        <p:nvPicPr>
          <p:cNvPr id="4" name="Google Shape;90;p1">
            <a:extLst>
              <a:ext uri="{FF2B5EF4-FFF2-40B4-BE49-F238E27FC236}">
                <a16:creationId xmlns:a16="http://schemas.microsoft.com/office/drawing/2014/main" id="{5FF32F50-C2EB-271D-55DD-C5B13A292F19}"/>
              </a:ext>
            </a:extLst>
          </p:cNvPr>
          <p:cNvPicPr preferRelativeResize="0"/>
          <p:nvPr/>
        </p:nvPicPr>
        <p:blipFill rotWithShape="1">
          <a:blip r:embed="rId2">
            <a:alphaModFix/>
          </a:blip>
          <a:srcRect/>
          <a:stretch/>
        </p:blipFill>
        <p:spPr>
          <a:xfrm>
            <a:off x="9507984" y="253048"/>
            <a:ext cx="2281745" cy="924677"/>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Tree>
    <p:extLst>
      <p:ext uri="{BB962C8B-B14F-4D97-AF65-F5344CB8AC3E}">
        <p14:creationId xmlns:p14="http://schemas.microsoft.com/office/powerpoint/2010/main" val="22612054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08C0C-3C87-3DD9-3FC9-2C8A72153E52}"/>
              </a:ext>
            </a:extLst>
          </p:cNvPr>
          <p:cNvSpPr>
            <a:spLocks noGrp="1"/>
          </p:cNvSpPr>
          <p:nvPr>
            <p:ph type="title"/>
          </p:nvPr>
        </p:nvSpPr>
        <p:spPr/>
        <p:txBody>
          <a:bodyPr/>
          <a:lstStyle/>
          <a:p>
            <a:r>
              <a:rPr lang="en-US" b="1" dirty="0">
                <a:solidFill>
                  <a:schemeClr val="accent1">
                    <a:lumMod val="50000"/>
                  </a:schemeClr>
                </a:solidFill>
              </a:rPr>
              <a:t>Output</a:t>
            </a:r>
            <a:endParaRPr lang="en-IN" dirty="0"/>
          </a:p>
        </p:txBody>
      </p:sp>
      <p:pic>
        <p:nvPicPr>
          <p:cNvPr id="4" name="Content Placeholder 3">
            <a:extLst>
              <a:ext uri="{FF2B5EF4-FFF2-40B4-BE49-F238E27FC236}">
                <a16:creationId xmlns:a16="http://schemas.microsoft.com/office/drawing/2014/main" id="{C5AEEC35-BAED-B476-D1A5-D00F6884CBD8}"/>
              </a:ext>
            </a:extLst>
          </p:cNvPr>
          <p:cNvPicPr>
            <a:picLocks noGrp="1" noChangeAspect="1"/>
          </p:cNvPicPr>
          <p:nvPr>
            <p:ph idx="1"/>
          </p:nvPr>
        </p:nvPicPr>
        <p:blipFill>
          <a:blip r:embed="rId2"/>
          <a:stretch>
            <a:fillRect/>
          </a:stretch>
        </p:blipFill>
        <p:spPr>
          <a:xfrm>
            <a:off x="494522" y="1417638"/>
            <a:ext cx="5601478" cy="3826166"/>
          </a:xfrm>
          <a:prstGeom prst="rect">
            <a:avLst/>
          </a:prstGeom>
        </p:spPr>
      </p:pic>
      <p:pic>
        <p:nvPicPr>
          <p:cNvPr id="7" name="Content Placeholder 3">
            <a:extLst>
              <a:ext uri="{FF2B5EF4-FFF2-40B4-BE49-F238E27FC236}">
                <a16:creationId xmlns:a16="http://schemas.microsoft.com/office/drawing/2014/main" id="{7E22425B-D651-A258-3AEF-E317C57A3B6A}"/>
              </a:ext>
            </a:extLst>
          </p:cNvPr>
          <p:cNvPicPr>
            <a:picLocks noChangeAspect="1"/>
          </p:cNvPicPr>
          <p:nvPr/>
        </p:nvPicPr>
        <p:blipFill>
          <a:blip r:embed="rId3"/>
          <a:stretch>
            <a:fillRect/>
          </a:stretch>
        </p:blipFill>
        <p:spPr>
          <a:xfrm>
            <a:off x="6211078" y="1417638"/>
            <a:ext cx="5486400" cy="3826166"/>
          </a:xfrm>
          <a:prstGeom prst="rect">
            <a:avLst/>
          </a:prstGeom>
        </p:spPr>
      </p:pic>
    </p:spTree>
    <p:extLst>
      <p:ext uri="{BB962C8B-B14F-4D97-AF65-F5344CB8AC3E}">
        <p14:creationId xmlns:p14="http://schemas.microsoft.com/office/powerpoint/2010/main" val="1007313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9D456-A6E5-4264-8519-B18A441F964F}"/>
              </a:ext>
            </a:extLst>
          </p:cNvPr>
          <p:cNvSpPr>
            <a:spLocks noGrp="1"/>
          </p:cNvSpPr>
          <p:nvPr>
            <p:ph type="title"/>
          </p:nvPr>
        </p:nvSpPr>
        <p:spPr/>
        <p:txBody>
          <a:bodyPr/>
          <a:lstStyle/>
          <a:p>
            <a:r>
              <a:rPr lang="en-US" b="1" dirty="0">
                <a:solidFill>
                  <a:schemeClr val="accent1">
                    <a:lumMod val="50000"/>
                  </a:schemeClr>
                </a:solidFill>
              </a:rPr>
              <a:t>Output</a:t>
            </a:r>
            <a:endParaRPr lang="en-IN" dirty="0"/>
          </a:p>
        </p:txBody>
      </p:sp>
      <p:pic>
        <p:nvPicPr>
          <p:cNvPr id="5" name="Picture 4">
            <a:extLst>
              <a:ext uri="{FF2B5EF4-FFF2-40B4-BE49-F238E27FC236}">
                <a16:creationId xmlns:a16="http://schemas.microsoft.com/office/drawing/2014/main" id="{E0098F79-2D00-D282-3F76-661A86FC2CE3}"/>
              </a:ext>
            </a:extLst>
          </p:cNvPr>
          <p:cNvPicPr>
            <a:picLocks noChangeAspect="1"/>
          </p:cNvPicPr>
          <p:nvPr/>
        </p:nvPicPr>
        <p:blipFill>
          <a:blip r:embed="rId2"/>
          <a:stretch>
            <a:fillRect/>
          </a:stretch>
        </p:blipFill>
        <p:spPr>
          <a:xfrm>
            <a:off x="2195804" y="1600201"/>
            <a:ext cx="7800392" cy="3680926"/>
          </a:xfrm>
          <a:prstGeom prst="rect">
            <a:avLst/>
          </a:prstGeom>
        </p:spPr>
      </p:pic>
    </p:spTree>
    <p:extLst>
      <p:ext uri="{BB962C8B-B14F-4D97-AF65-F5344CB8AC3E}">
        <p14:creationId xmlns:p14="http://schemas.microsoft.com/office/powerpoint/2010/main" val="12850388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F7381-2CC4-BAD0-F3E3-7192DBFBF757}"/>
              </a:ext>
            </a:extLst>
          </p:cNvPr>
          <p:cNvSpPr>
            <a:spLocks noGrp="1"/>
          </p:cNvSpPr>
          <p:nvPr>
            <p:ph type="title"/>
          </p:nvPr>
        </p:nvSpPr>
        <p:spPr/>
        <p:txBody>
          <a:bodyPr/>
          <a:lstStyle/>
          <a:p>
            <a:pPr algn="l"/>
            <a:r>
              <a:rPr lang="en-US" b="1" dirty="0">
                <a:solidFill>
                  <a:schemeClr val="accent1">
                    <a:lumMod val="50000"/>
                  </a:schemeClr>
                </a:solidFill>
              </a:rPr>
              <a:t>C</a:t>
            </a:r>
            <a:r>
              <a:rPr lang="en-IN" b="1" dirty="0" err="1">
                <a:solidFill>
                  <a:schemeClr val="accent1">
                    <a:lumMod val="50000"/>
                  </a:schemeClr>
                </a:solidFill>
              </a:rPr>
              <a:t>onclusion</a:t>
            </a:r>
            <a:endParaRPr lang="en-IN" dirty="0"/>
          </a:p>
        </p:txBody>
      </p:sp>
      <p:sp>
        <p:nvSpPr>
          <p:cNvPr id="3" name="Content Placeholder 2">
            <a:extLst>
              <a:ext uri="{FF2B5EF4-FFF2-40B4-BE49-F238E27FC236}">
                <a16:creationId xmlns:a16="http://schemas.microsoft.com/office/drawing/2014/main" id="{D786FD6C-AE0F-89E5-129D-BC2BB414CE36}"/>
              </a:ext>
            </a:extLst>
          </p:cNvPr>
          <p:cNvSpPr>
            <a:spLocks noGrp="1"/>
          </p:cNvSpPr>
          <p:nvPr>
            <p:ph idx="1"/>
          </p:nvPr>
        </p:nvSpPr>
        <p:spPr/>
        <p:txBody>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1800" b="0" i="0" u="none" strike="noStrike" kern="1200" cap="none" spc="0" normalizeH="0" baseline="0" noProof="0" dirty="0">
                <a:ln>
                  <a:noFill/>
                </a:ln>
                <a:solidFill>
                  <a:prstClr val="black"/>
                </a:solidFill>
                <a:effectLst/>
                <a:uLnTx/>
                <a:uFillTx/>
                <a:ea typeface="Times New Roman" panose="02020603050405020304" pitchFamily="18" charset="0"/>
                <a:cs typeface="+mn-cs"/>
              </a:rPr>
              <a:t>A movie recommendation system is built using cosine similarity in artificial intelligence. </a:t>
            </a:r>
            <a:r>
              <a:rPr kumimoji="0" lang="en-US" sz="1800" b="0" i="0" u="none" strike="noStrike" kern="1200" cap="none" spc="0" normalizeH="0" baseline="0" noProof="0" dirty="0">
                <a:ln>
                  <a:noFill/>
                </a:ln>
                <a:solidFill>
                  <a:srgbClr val="23292E"/>
                </a:solidFill>
                <a:effectLst/>
                <a:uLnTx/>
                <a:uFillTx/>
                <a:ea typeface="Times New Roman" panose="02020603050405020304" pitchFamily="18" charset="0"/>
                <a:cs typeface="+mn-cs"/>
              </a:rPr>
              <a:t>Cosine similarity is a metric used to measure how similar the</a:t>
            </a:r>
            <a:r>
              <a:rPr kumimoji="0" lang="en-US" sz="1800" b="0" i="0" u="none" strike="noStrike" kern="1200" cap="none" spc="5" normalizeH="0" baseline="0" noProof="0" dirty="0">
                <a:ln>
                  <a:noFill/>
                </a:ln>
                <a:solidFill>
                  <a:srgbClr val="23292E"/>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23292E"/>
                </a:solidFill>
                <a:effectLst/>
                <a:uLnTx/>
                <a:uFillTx/>
                <a:ea typeface="Times New Roman" panose="02020603050405020304" pitchFamily="18" charset="0"/>
                <a:cs typeface="+mn-cs"/>
              </a:rPr>
              <a:t>documents are irrespective of their size, here data of several movies and</a:t>
            </a:r>
            <a:r>
              <a:rPr kumimoji="0" lang="en-US" sz="1800" b="0" i="0" u="none" strike="noStrike" kern="1200" cap="none" spc="5" normalizeH="0" baseline="0" noProof="0" dirty="0">
                <a:ln>
                  <a:noFill/>
                </a:ln>
                <a:solidFill>
                  <a:srgbClr val="23292E"/>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23292E"/>
                </a:solidFill>
                <a:effectLst/>
                <a:uLnTx/>
                <a:uFillTx/>
                <a:ea typeface="Times New Roman" panose="02020603050405020304" pitchFamily="18" charset="0"/>
                <a:cs typeface="+mn-cs"/>
              </a:rPr>
              <a:t>reviews are collected with the help of API’s and are compared</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 The</a:t>
            </a:r>
            <a:r>
              <a:rPr kumimoji="0" lang="en-US" sz="1800" b="0" i="0" u="none" strike="noStrike" kern="1200" cap="none" spc="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recommendations</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are</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given</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based</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on</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similarity</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and</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cast.</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We</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can</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use</a:t>
            </a:r>
            <a:r>
              <a:rPr kumimoji="0" lang="en-US" sz="1800" b="0" i="0" u="none" strike="noStrike" kern="1200" cap="none" spc="-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the</a:t>
            </a:r>
            <a:r>
              <a:rPr kumimoji="0" lang="en-US" sz="1800" b="0" i="0" u="none" strike="noStrike" kern="1200" cap="none" spc="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movie</a:t>
            </a:r>
            <a:r>
              <a:rPr kumimoji="0" lang="en-US" sz="1800" b="0" i="0" u="none" strike="noStrike" kern="1200" cap="none" spc="-20"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recommendation</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system</a:t>
            </a:r>
            <a:r>
              <a:rPr kumimoji="0" lang="en-US" sz="1800" b="0" i="0" u="none" strike="noStrike" kern="1200" cap="none" spc="-30"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for</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recommendations</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of</a:t>
            </a:r>
            <a:r>
              <a:rPr kumimoji="0" lang="en-US" sz="1800" b="0" i="0" u="none" strike="noStrike" kern="1200" cap="none" spc="-10"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shows</a:t>
            </a:r>
            <a:r>
              <a:rPr kumimoji="0" lang="en-US" sz="1800" b="0" i="0" u="none" strike="noStrike" kern="1200" cap="none" spc="-1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worth</a:t>
            </a:r>
            <a:r>
              <a:rPr kumimoji="0" lang="en-US" sz="1800" b="0" i="0" u="none" strike="noStrike" kern="1200" cap="none" spc="-20"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watching</a:t>
            </a:r>
            <a:r>
              <a:rPr kumimoji="0" lang="en-US" sz="1800" b="0" i="0" u="none" strike="noStrike" kern="1200" cap="none" spc="-33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based</a:t>
            </a:r>
            <a:r>
              <a:rPr kumimoji="0" lang="en-US" sz="1800" b="0" i="0" u="none" strike="noStrike" kern="1200" cap="none" spc="-5"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on past</a:t>
            </a:r>
            <a:r>
              <a:rPr kumimoji="0" lang="en-US" sz="1800" b="0" i="0" u="none" strike="noStrike" kern="1200" cap="none" spc="-20" normalizeH="0" baseline="0" noProof="0" dirty="0">
                <a:ln>
                  <a:noFill/>
                </a:ln>
                <a:solidFill>
                  <a:srgbClr val="1F1F22"/>
                </a:solidFill>
                <a:effectLst/>
                <a:uLnTx/>
                <a:uFillTx/>
                <a:ea typeface="Times New Roman" panose="02020603050405020304" pitchFamily="18" charset="0"/>
                <a:cs typeface="+mn-cs"/>
              </a:rPr>
              <a:t> </a:t>
            </a:r>
            <a:r>
              <a:rPr kumimoji="0" lang="en-US" sz="1800" b="0" i="0" u="none" strike="noStrike" kern="1200" cap="none" spc="0" normalizeH="0" baseline="0" noProof="0" dirty="0">
                <a:ln>
                  <a:noFill/>
                </a:ln>
                <a:solidFill>
                  <a:srgbClr val="1F1F22"/>
                </a:solidFill>
                <a:effectLst/>
                <a:uLnTx/>
                <a:uFillTx/>
                <a:ea typeface="Times New Roman" panose="02020603050405020304" pitchFamily="18" charset="0"/>
                <a:cs typeface="+mn-cs"/>
              </a:rPr>
              <a:t>interests.</a:t>
            </a:r>
            <a:endParaRPr kumimoji="0" lang="en-IN" sz="1800" b="0" i="0" u="none" strike="noStrike" kern="1200" cap="none" spc="0" normalizeH="0" baseline="0" noProof="0" dirty="0">
              <a:ln>
                <a:noFill/>
              </a:ln>
              <a:solidFill>
                <a:prstClr val="black"/>
              </a:solidFill>
              <a:effectLst/>
              <a:uLnTx/>
              <a:uFillTx/>
              <a:ea typeface="Times New Roman" panose="02020603050405020304" pitchFamily="18" charset="0"/>
              <a:cs typeface="+mn-cs"/>
            </a:endParaRPr>
          </a:p>
        </p:txBody>
      </p:sp>
    </p:spTree>
    <p:extLst>
      <p:ext uri="{BB962C8B-B14F-4D97-AF65-F5344CB8AC3E}">
        <p14:creationId xmlns:p14="http://schemas.microsoft.com/office/powerpoint/2010/main" val="38150681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B31D9-FCE9-991A-66B2-8C20E82B749E}"/>
              </a:ext>
            </a:extLst>
          </p:cNvPr>
          <p:cNvSpPr>
            <a:spLocks noGrp="1"/>
          </p:cNvSpPr>
          <p:nvPr>
            <p:ph type="title"/>
          </p:nvPr>
        </p:nvSpPr>
        <p:spPr/>
        <p:txBody>
          <a:bodyPr/>
          <a:lstStyle/>
          <a:p>
            <a:pPr algn="l"/>
            <a:r>
              <a:rPr lang="en-IN" b="1" dirty="0">
                <a:solidFill>
                  <a:schemeClr val="accent1">
                    <a:lumMod val="50000"/>
                  </a:schemeClr>
                </a:solidFill>
              </a:rPr>
              <a:t>References</a:t>
            </a:r>
          </a:p>
        </p:txBody>
      </p:sp>
      <p:sp>
        <p:nvSpPr>
          <p:cNvPr id="8" name="Content Placeholder 7"/>
          <p:cNvSpPr>
            <a:spLocks noGrp="1"/>
          </p:cNvSpPr>
          <p:nvPr>
            <p:ph idx="1"/>
          </p:nvPr>
        </p:nvSpPr>
        <p:spPr/>
        <p:txBody>
          <a:bodyPr>
            <a:normAutofit/>
          </a:bodyPr>
          <a:lstStyle/>
          <a:p>
            <a:r>
              <a:rPr lang="en-US" sz="2000" dirty="0"/>
              <a:t>L. T. </a:t>
            </a:r>
            <a:r>
              <a:rPr lang="en-US" sz="2000" dirty="0" err="1"/>
              <a:t>Ponnam</a:t>
            </a:r>
            <a:r>
              <a:rPr lang="en-US" sz="2000" dirty="0"/>
              <a:t>, S. Deepak </a:t>
            </a:r>
            <a:r>
              <a:rPr lang="en-US" sz="2000" dirty="0" err="1"/>
              <a:t>Punyasamudram</a:t>
            </a:r>
            <a:r>
              <a:rPr lang="en-US" sz="2000" dirty="0"/>
              <a:t>, S. N. </a:t>
            </a:r>
            <a:r>
              <a:rPr lang="en-US" sz="2000" dirty="0" err="1"/>
              <a:t>Nallagulla</a:t>
            </a:r>
            <a:r>
              <a:rPr lang="en-US" sz="2000" dirty="0"/>
              <a:t>, and S. </a:t>
            </a:r>
            <a:r>
              <a:rPr lang="en-US" sz="2000" dirty="0" err="1"/>
              <a:t>Yellamati</a:t>
            </a:r>
            <a:r>
              <a:rPr lang="en-US" sz="2000" dirty="0"/>
              <a:t>, “Movie recommender system using item-based collaborative filtering technique,” in </a:t>
            </a:r>
            <a:r>
              <a:rPr lang="en-US" sz="2000" i="1" dirty="0"/>
              <a:t>1st International Conference on Emerging Trends in Engineering Technology and Science, ICETETS 2016 - Proceedings</a:t>
            </a:r>
            <a:r>
              <a:rPr lang="en-US" sz="2000" dirty="0"/>
              <a:t>, (ICETETS, 2016)</a:t>
            </a:r>
          </a:p>
          <a:p>
            <a:endParaRPr lang="en-IN" sz="2000" dirty="0"/>
          </a:p>
          <a:p>
            <a:r>
              <a:rPr lang="en-US" sz="2000" dirty="0"/>
              <a:t>J.S. Breese, D. Heckerman, and C. </a:t>
            </a:r>
            <a:r>
              <a:rPr lang="en-US" sz="2000" dirty="0" err="1"/>
              <a:t>Kadie</a:t>
            </a:r>
            <a:r>
              <a:rPr lang="en-US" sz="2000" dirty="0"/>
              <a:t>. Empirical analysis of predictive algorithms for collaborative filtering. In Proceedings of the Fourteenth conference on Uncertainty in artificial intelligence.</a:t>
            </a:r>
          </a:p>
          <a:p>
            <a:endParaRPr lang="en-IN" sz="2000" dirty="0"/>
          </a:p>
          <a:p>
            <a:r>
              <a:rPr lang="en-US" sz="2000" dirty="0">
                <a:hlinkClick r:id="rId2"/>
              </a:rPr>
              <a:t>https://www.irjet.net/archives/V7/i9/IRJET-V7I9633.pdf</a:t>
            </a:r>
            <a:endParaRPr lang="en-US" sz="2000" dirty="0"/>
          </a:p>
          <a:p>
            <a:endParaRPr lang="en-IN" sz="2000" dirty="0"/>
          </a:p>
          <a:p>
            <a:r>
              <a:rPr lang="en-US" sz="2000" dirty="0">
                <a:hlinkClick r:id="rId3"/>
              </a:rPr>
              <a:t>https://www.ijraset.com/research-paper/paper-on-movie-recommendation-system</a:t>
            </a:r>
            <a:endParaRPr lang="en-US" sz="2000" dirty="0"/>
          </a:p>
          <a:p>
            <a:pPr>
              <a:buNone/>
            </a:pPr>
            <a:endParaRPr lang="en-US" sz="2000" dirty="0"/>
          </a:p>
        </p:txBody>
      </p:sp>
      <p:pic>
        <p:nvPicPr>
          <p:cNvPr id="4" name="Google Shape;90;p1">
            <a:extLst>
              <a:ext uri="{FF2B5EF4-FFF2-40B4-BE49-F238E27FC236}">
                <a16:creationId xmlns:a16="http://schemas.microsoft.com/office/drawing/2014/main" id="{5FF32F50-C2EB-271D-55DD-C5B13A292F19}"/>
              </a:ext>
            </a:extLst>
          </p:cNvPr>
          <p:cNvPicPr preferRelativeResize="0"/>
          <p:nvPr/>
        </p:nvPicPr>
        <p:blipFill rotWithShape="1">
          <a:blip r:embed="rId4">
            <a:alphaModFix/>
          </a:blip>
          <a:srcRect/>
          <a:stretch/>
        </p:blipFill>
        <p:spPr>
          <a:xfrm>
            <a:off x="9507984" y="253048"/>
            <a:ext cx="2281745" cy="924677"/>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Tree>
    <p:extLst>
      <p:ext uri="{BB962C8B-B14F-4D97-AF65-F5344CB8AC3E}">
        <p14:creationId xmlns:p14="http://schemas.microsoft.com/office/powerpoint/2010/main" val="34300255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44581-2251-C271-4337-13E22CF5DCA0}"/>
              </a:ext>
            </a:extLst>
          </p:cNvPr>
          <p:cNvSpPr>
            <a:spLocks noGrp="1"/>
          </p:cNvSpPr>
          <p:nvPr>
            <p:ph type="title"/>
          </p:nvPr>
        </p:nvSpPr>
        <p:spPr>
          <a:xfrm>
            <a:off x="1103312" y="238761"/>
            <a:ext cx="9404723" cy="1400530"/>
          </a:xfrm>
        </p:spPr>
        <p:txBody>
          <a:bodyPr/>
          <a:lstStyle/>
          <a:p>
            <a:r>
              <a:rPr lang="en-IN" sz="4400" b="1" dirty="0">
                <a:solidFill>
                  <a:schemeClr val="accent1">
                    <a:lumMod val="75000"/>
                  </a:schemeClr>
                </a:solidFill>
              </a:rPr>
              <a:t>ABSTRACT</a:t>
            </a:r>
            <a:r>
              <a:rPr lang="en-IN" dirty="0">
                <a:solidFill>
                  <a:schemeClr val="accent1">
                    <a:lumMod val="75000"/>
                  </a:schemeClr>
                </a:solidFill>
              </a:rPr>
              <a:t> </a:t>
            </a:r>
          </a:p>
        </p:txBody>
      </p:sp>
      <p:pic>
        <p:nvPicPr>
          <p:cNvPr id="4" name="Google Shape;90;p1">
            <a:extLst>
              <a:ext uri="{FF2B5EF4-FFF2-40B4-BE49-F238E27FC236}">
                <a16:creationId xmlns:a16="http://schemas.microsoft.com/office/drawing/2014/main" id="{69450A07-2104-4EA2-B6AB-896A80969B8B}"/>
              </a:ext>
            </a:extLst>
          </p:cNvPr>
          <p:cNvPicPr preferRelativeResize="0"/>
          <p:nvPr/>
        </p:nvPicPr>
        <p:blipFill rotWithShape="1">
          <a:blip r:embed="rId2">
            <a:alphaModFix/>
          </a:blip>
          <a:srcRect/>
          <a:stretch/>
        </p:blipFill>
        <p:spPr>
          <a:xfrm>
            <a:off x="9568364" y="283800"/>
            <a:ext cx="2452186" cy="9354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
        <p:nvSpPr>
          <p:cNvPr id="10" name="Content Placeholder 2">
            <a:extLst>
              <a:ext uri="{FF2B5EF4-FFF2-40B4-BE49-F238E27FC236}">
                <a16:creationId xmlns:a16="http://schemas.microsoft.com/office/drawing/2014/main" id="{12FB1651-CDCC-BF52-68B8-F52819F92550}"/>
              </a:ext>
            </a:extLst>
          </p:cNvPr>
          <p:cNvSpPr>
            <a:spLocks noGrp="1"/>
          </p:cNvSpPr>
          <p:nvPr>
            <p:ph idx="1"/>
          </p:nvPr>
        </p:nvSpPr>
        <p:spPr/>
        <p:txBody>
          <a:bodyPr>
            <a:normAutofit fontScale="47500" lnSpcReduction="20000"/>
          </a:bodyPr>
          <a:lstStyle/>
          <a:p>
            <a:pPr marL="0" indent="0" algn="ctr">
              <a:lnSpc>
                <a:spcPct val="150000"/>
              </a:lnSpc>
              <a:buNone/>
            </a:pPr>
            <a:r>
              <a:rPr lang="en-US" sz="5000" dirty="0"/>
              <a:t>This project aims to develop a movie recommendation system that usually predict what movies a user will like based on the attributes present in previously liked movies. Such recommendation systems are beneficial for organizations that collect data from large amounts of customers, and wish to effectively provide the best suggestions possible. A lot of factors can be considered while designing a movie recommendation system like the genre of the movie, actors present in it or even the director of the movie. The system also analyzes the sentimental analysis to identify the emotional tone of movie and recommend films accordingly. Overall the system provides an effective and user-friendly way for the users to discover new movies and enjoy.</a:t>
            </a:r>
            <a:endParaRPr lang="en-IN" dirty="0">
              <a:solidFill>
                <a:schemeClr val="bg1"/>
              </a:solidFill>
            </a:endParaRPr>
          </a:p>
        </p:txBody>
      </p:sp>
    </p:spTree>
    <p:extLst>
      <p:ext uri="{BB962C8B-B14F-4D97-AF65-F5344CB8AC3E}">
        <p14:creationId xmlns:p14="http://schemas.microsoft.com/office/powerpoint/2010/main" val="2899840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EC867-6CD7-0927-D6DE-24FA5A6E03DE}"/>
              </a:ext>
            </a:extLst>
          </p:cNvPr>
          <p:cNvSpPr>
            <a:spLocks noGrp="1"/>
          </p:cNvSpPr>
          <p:nvPr>
            <p:ph type="title"/>
          </p:nvPr>
        </p:nvSpPr>
        <p:spPr>
          <a:xfrm>
            <a:off x="1240915" y="2556726"/>
            <a:ext cx="9404723" cy="1400530"/>
          </a:xfrm>
        </p:spPr>
        <p:txBody>
          <a:bodyPr>
            <a:normAutofit/>
          </a:bodyPr>
          <a:lstStyle/>
          <a:p>
            <a:pPr algn="ctr"/>
            <a:r>
              <a:rPr lang="en-IN" sz="5400" b="1" dirty="0">
                <a:solidFill>
                  <a:schemeClr val="accent1">
                    <a:lumMod val="75000"/>
                  </a:schemeClr>
                </a:solidFill>
              </a:rPr>
              <a:t>LITERATURE SURVEY</a:t>
            </a:r>
          </a:p>
        </p:txBody>
      </p:sp>
      <p:pic>
        <p:nvPicPr>
          <p:cNvPr id="4" name="Google Shape;90;p1">
            <a:extLst>
              <a:ext uri="{FF2B5EF4-FFF2-40B4-BE49-F238E27FC236}">
                <a16:creationId xmlns:a16="http://schemas.microsoft.com/office/drawing/2014/main" id="{EABA9C43-F571-C739-E835-92AD4ED6472A}"/>
              </a:ext>
            </a:extLst>
          </p:cNvPr>
          <p:cNvPicPr preferRelativeResize="0"/>
          <p:nvPr/>
        </p:nvPicPr>
        <p:blipFill rotWithShape="1">
          <a:blip r:embed="rId2">
            <a:alphaModFix/>
          </a:blip>
          <a:srcRect/>
          <a:stretch/>
        </p:blipFill>
        <p:spPr>
          <a:xfrm>
            <a:off x="9568364" y="283800"/>
            <a:ext cx="2452186" cy="9354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Tree>
    <p:extLst>
      <p:ext uri="{BB962C8B-B14F-4D97-AF65-F5344CB8AC3E}">
        <p14:creationId xmlns:p14="http://schemas.microsoft.com/office/powerpoint/2010/main" val="3524263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4">
            <a:extLst>
              <a:ext uri="{FF2B5EF4-FFF2-40B4-BE49-F238E27FC236}">
                <a16:creationId xmlns:a16="http://schemas.microsoft.com/office/drawing/2014/main" id="{BA667D0E-A539-F5FF-BBDA-76DB07A47852}"/>
              </a:ext>
            </a:extLst>
          </p:cNvPr>
          <p:cNvGraphicFramePr>
            <a:graphicFrameLocks noGrp="1"/>
          </p:cNvGraphicFramePr>
          <p:nvPr>
            <p:extLst>
              <p:ext uri="{D42A27DB-BD31-4B8C-83A1-F6EECF244321}">
                <p14:modId xmlns:p14="http://schemas.microsoft.com/office/powerpoint/2010/main" val="3196471188"/>
              </p:ext>
            </p:extLst>
          </p:nvPr>
        </p:nvGraphicFramePr>
        <p:xfrm>
          <a:off x="0" y="2"/>
          <a:ext cx="12202160" cy="6857998"/>
        </p:xfrm>
        <a:graphic>
          <a:graphicData uri="http://schemas.openxmlformats.org/drawingml/2006/table">
            <a:tbl>
              <a:tblPr firstRow="1" bandRow="1">
                <a:tableStyleId>{C4B1156A-380E-4F78-BDF5-A606A8083BF9}</a:tableStyleId>
              </a:tblPr>
              <a:tblGrid>
                <a:gridCol w="681095">
                  <a:extLst>
                    <a:ext uri="{9D8B030D-6E8A-4147-A177-3AD203B41FA5}">
                      <a16:colId xmlns:a16="http://schemas.microsoft.com/office/drawing/2014/main" val="1832608485"/>
                    </a:ext>
                  </a:extLst>
                </a:gridCol>
                <a:gridCol w="1232073">
                  <a:extLst>
                    <a:ext uri="{9D8B030D-6E8A-4147-A177-3AD203B41FA5}">
                      <a16:colId xmlns:a16="http://schemas.microsoft.com/office/drawing/2014/main" val="596265636"/>
                    </a:ext>
                  </a:extLst>
                </a:gridCol>
                <a:gridCol w="2045525">
                  <a:extLst>
                    <a:ext uri="{9D8B030D-6E8A-4147-A177-3AD203B41FA5}">
                      <a16:colId xmlns:a16="http://schemas.microsoft.com/office/drawing/2014/main" val="2408164946"/>
                    </a:ext>
                  </a:extLst>
                </a:gridCol>
                <a:gridCol w="2507027">
                  <a:extLst>
                    <a:ext uri="{9D8B030D-6E8A-4147-A177-3AD203B41FA5}">
                      <a16:colId xmlns:a16="http://schemas.microsoft.com/office/drawing/2014/main" val="1094232591"/>
                    </a:ext>
                  </a:extLst>
                </a:gridCol>
                <a:gridCol w="2860727">
                  <a:extLst>
                    <a:ext uri="{9D8B030D-6E8A-4147-A177-3AD203B41FA5}">
                      <a16:colId xmlns:a16="http://schemas.microsoft.com/office/drawing/2014/main" val="3378076921"/>
                    </a:ext>
                  </a:extLst>
                </a:gridCol>
                <a:gridCol w="2875713">
                  <a:extLst>
                    <a:ext uri="{9D8B030D-6E8A-4147-A177-3AD203B41FA5}">
                      <a16:colId xmlns:a16="http://schemas.microsoft.com/office/drawing/2014/main" val="3230038251"/>
                    </a:ext>
                  </a:extLst>
                </a:gridCol>
              </a:tblGrid>
              <a:tr h="914297">
                <a:tc>
                  <a:txBody>
                    <a:bodyPr/>
                    <a:lstStyle/>
                    <a:p>
                      <a:pPr algn="ctr">
                        <a:lnSpc>
                          <a:spcPct val="150000"/>
                        </a:lnSpc>
                      </a:pPr>
                      <a:r>
                        <a:rPr lang="en-IN" sz="1800" b="1" dirty="0" err="1">
                          <a:solidFill>
                            <a:schemeClr val="tx1"/>
                          </a:solidFill>
                          <a:latin typeface="+mn-lt"/>
                        </a:rPr>
                        <a:t>S.No</a:t>
                      </a:r>
                      <a:endParaRPr lang="en-US" sz="1800" b="1" dirty="0" err="1">
                        <a:solidFill>
                          <a:schemeClr val="tx1"/>
                        </a:solidFill>
                        <a:latin typeface="+mn-lt"/>
                      </a:endParaRPr>
                    </a:p>
                  </a:txBody>
                  <a:tcPr/>
                </a:tc>
                <a:tc>
                  <a:txBody>
                    <a:bodyPr/>
                    <a:lstStyle/>
                    <a:p>
                      <a:pPr algn="ctr">
                        <a:lnSpc>
                          <a:spcPct val="150000"/>
                        </a:lnSpc>
                      </a:pPr>
                      <a:r>
                        <a:rPr lang="en-US" sz="1800" dirty="0"/>
                        <a:t>Title</a:t>
                      </a:r>
                      <a:endParaRPr lang="en-US" sz="1800" b="1" dirty="0">
                        <a:solidFill>
                          <a:schemeClr val="tx1"/>
                        </a:solidFill>
                        <a:latin typeface="+mn-lt"/>
                      </a:endParaRPr>
                    </a:p>
                  </a:txBody>
                  <a:tcPr/>
                </a:tc>
                <a:tc>
                  <a:txBody>
                    <a:bodyPr/>
                    <a:lstStyle/>
                    <a:p>
                      <a:pPr algn="ctr">
                        <a:lnSpc>
                          <a:spcPct val="150000"/>
                        </a:lnSpc>
                      </a:pPr>
                      <a:r>
                        <a:rPr lang="en-US" sz="1800" dirty="0"/>
                        <a:t>Author Name and Year of Publication</a:t>
                      </a:r>
                      <a:endParaRPr lang="en-US" sz="1800" b="1" dirty="0">
                        <a:solidFill>
                          <a:schemeClr val="tx1"/>
                        </a:solidFill>
                        <a:latin typeface="+mn-lt"/>
                      </a:endParaRPr>
                    </a:p>
                  </a:txBody>
                  <a:tcPr/>
                </a:tc>
                <a:tc>
                  <a:txBody>
                    <a:bodyPr/>
                    <a:lstStyle/>
                    <a:p>
                      <a:pPr algn="ctr">
                        <a:lnSpc>
                          <a:spcPct val="150000"/>
                        </a:lnSpc>
                      </a:pPr>
                      <a:r>
                        <a:rPr lang="en-US" sz="1800" dirty="0"/>
                        <a:t>Methodology</a:t>
                      </a:r>
                      <a:endParaRPr lang="en-US" sz="1800" b="1" dirty="0">
                        <a:solidFill>
                          <a:schemeClr val="tx1"/>
                        </a:solidFill>
                        <a:latin typeface="+mn-lt"/>
                      </a:endParaRPr>
                    </a:p>
                  </a:txBody>
                  <a:tcPr/>
                </a:tc>
                <a:tc>
                  <a:txBody>
                    <a:bodyPr/>
                    <a:lstStyle/>
                    <a:p>
                      <a:pPr algn="ctr">
                        <a:lnSpc>
                          <a:spcPct val="150000"/>
                        </a:lnSpc>
                      </a:pPr>
                      <a:r>
                        <a:rPr lang="en-US" sz="1800" dirty="0"/>
                        <a:t>Inference</a:t>
                      </a:r>
                      <a:endParaRPr lang="en-US" sz="1800" b="1" dirty="0">
                        <a:solidFill>
                          <a:schemeClr val="tx1"/>
                        </a:solidFill>
                        <a:latin typeface="+mn-lt"/>
                      </a:endParaRPr>
                    </a:p>
                  </a:txBody>
                  <a:tcPr/>
                </a:tc>
                <a:tc>
                  <a:txBody>
                    <a:bodyPr/>
                    <a:lstStyle/>
                    <a:p>
                      <a:pPr algn="ctr">
                        <a:lnSpc>
                          <a:spcPct val="150000"/>
                        </a:lnSpc>
                      </a:pPr>
                      <a:r>
                        <a:rPr lang="en-US" sz="1800" dirty="0"/>
                        <a:t>Drawbacks</a:t>
                      </a:r>
                      <a:endParaRPr lang="en-US" sz="1800" b="1" dirty="0">
                        <a:solidFill>
                          <a:schemeClr val="tx1"/>
                        </a:solidFill>
                        <a:latin typeface="+mn-lt"/>
                      </a:endParaRPr>
                    </a:p>
                  </a:txBody>
                  <a:tcPr/>
                </a:tc>
                <a:extLst>
                  <a:ext uri="{0D108BD9-81ED-4DB2-BD59-A6C34878D82A}">
                    <a16:rowId xmlns:a16="http://schemas.microsoft.com/office/drawing/2014/main" val="1026675713"/>
                  </a:ext>
                </a:extLst>
              </a:tr>
              <a:tr h="5943701">
                <a:tc>
                  <a:txBody>
                    <a:bodyPr/>
                    <a:lstStyle/>
                    <a:p>
                      <a:pPr algn="l">
                        <a:lnSpc>
                          <a:spcPct val="150000"/>
                        </a:lnSpc>
                      </a:pPr>
                      <a:r>
                        <a:rPr lang="en-US" sz="1300" dirty="0"/>
                        <a:t>1.</a:t>
                      </a:r>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r>
                        <a:rPr lang="en-US" sz="1300" dirty="0"/>
                        <a:t>2.</a:t>
                      </a:r>
                    </a:p>
                    <a:p>
                      <a:pPr algn="l">
                        <a:lnSpc>
                          <a:spcPct val="150000"/>
                        </a:lnSpc>
                      </a:pPr>
                      <a:endParaRPr lang="en-US" sz="1300" dirty="0"/>
                    </a:p>
                    <a:p>
                      <a:pPr algn="l">
                        <a:lnSpc>
                          <a:spcPct val="150000"/>
                        </a:lnSpc>
                      </a:pPr>
                      <a:endParaRPr lang="en-US" sz="1300" dirty="0"/>
                    </a:p>
                    <a:p>
                      <a:pPr algn="l">
                        <a:lnSpc>
                          <a:spcPct val="150000"/>
                        </a:lnSpc>
                      </a:pPr>
                      <a:endParaRPr lang="en-US" sz="1300" dirty="0"/>
                    </a:p>
                  </a:txBody>
                  <a:tcPr/>
                </a:tc>
                <a:tc>
                  <a:txBody>
                    <a:bodyPr/>
                    <a:lstStyle/>
                    <a:p>
                      <a:pPr algn="l">
                        <a:lnSpc>
                          <a:spcPct val="150000"/>
                        </a:lnSpc>
                      </a:pPr>
                      <a:r>
                        <a:rPr lang="en-IN" sz="1300" b="0" i="0" kern="1200" dirty="0">
                          <a:solidFill>
                            <a:schemeClr val="dk1"/>
                          </a:solidFill>
                          <a:effectLst/>
                          <a:latin typeface="+mn-lt"/>
                          <a:ea typeface="+mn-ea"/>
                          <a:cs typeface="+mn-cs"/>
                        </a:rPr>
                        <a:t>A Collaborative Filtering Recommendation Algorithm for Movie Recommendation System</a:t>
                      </a:r>
                    </a:p>
                    <a:p>
                      <a:pPr algn="l">
                        <a:lnSpc>
                          <a:spcPct val="150000"/>
                        </a:lnSpc>
                      </a:pPr>
                      <a:endParaRPr lang="en-IN" sz="1300" b="0" i="0" kern="1200" dirty="0">
                        <a:solidFill>
                          <a:schemeClr val="dk1"/>
                        </a:solidFill>
                        <a:effectLst/>
                        <a:latin typeface="+mn-lt"/>
                        <a:ea typeface="+mn-ea"/>
                        <a:cs typeface="+mn-cs"/>
                      </a:endParaRPr>
                    </a:p>
                    <a:p>
                      <a:pPr algn="l">
                        <a:lnSpc>
                          <a:spcPct val="150000"/>
                        </a:lnSpc>
                      </a:pPr>
                      <a:endParaRPr lang="en-US" sz="1300" b="0" i="0" kern="1200" dirty="0">
                        <a:solidFill>
                          <a:schemeClr val="dk1"/>
                        </a:solidFill>
                        <a:effectLst/>
                        <a:latin typeface="+mn-lt"/>
                        <a:ea typeface="+mn-ea"/>
                        <a:cs typeface="+mn-cs"/>
                      </a:endParaRPr>
                    </a:p>
                    <a:p>
                      <a:pPr algn="l">
                        <a:lnSpc>
                          <a:spcPct val="150000"/>
                        </a:lnSpc>
                      </a:pPr>
                      <a:r>
                        <a:rPr lang="en-US" sz="1300" b="0" i="0" kern="1200" dirty="0">
                          <a:solidFill>
                            <a:schemeClr val="dk1"/>
                          </a:solidFill>
                          <a:effectLst/>
                          <a:latin typeface="+mn-lt"/>
                          <a:ea typeface="+mn-ea"/>
                          <a:cs typeface="+mn-cs"/>
                        </a:rPr>
                        <a:t>A Hybrid Movie Recommendation System using Content-based and Collaborative Filtering Approach</a:t>
                      </a:r>
                      <a:endParaRPr lang="en-IN" sz="1300" b="0" i="0" kern="1200" dirty="0">
                        <a:solidFill>
                          <a:schemeClr val="dk1"/>
                        </a:solidFill>
                        <a:effectLst/>
                        <a:latin typeface="+mn-lt"/>
                        <a:ea typeface="+mn-ea"/>
                        <a:cs typeface="+mn-cs"/>
                      </a:endParaRPr>
                    </a:p>
                  </a:txBody>
                  <a:tcPr/>
                </a:tc>
                <a:tc>
                  <a:txBody>
                    <a:bodyPr/>
                    <a:lstStyle/>
                    <a:p>
                      <a:pPr lvl="0" algn="l">
                        <a:lnSpc>
                          <a:spcPct val="150000"/>
                        </a:lnSpc>
                        <a:buNone/>
                      </a:pPr>
                      <a:r>
                        <a:rPr lang="nb-NO" sz="1300" b="0" i="0" kern="1200" dirty="0">
                          <a:solidFill>
                            <a:schemeClr val="dk1"/>
                          </a:solidFill>
                          <a:effectLst/>
                          <a:latin typeface="+mn-lt"/>
                          <a:ea typeface="+mn-ea"/>
                          <a:cs typeface="+mn-cs"/>
                        </a:rPr>
                        <a:t>by Yanping Gao et al</a:t>
                      </a:r>
                      <a:r>
                        <a:rPr lang="en-US" sz="1300" b="0" i="0" kern="1200" dirty="0">
                          <a:solidFill>
                            <a:schemeClr val="dk1"/>
                          </a:solidFill>
                          <a:effectLst/>
                          <a:latin typeface="+mn-lt"/>
                          <a:ea typeface="+mn-ea"/>
                          <a:cs typeface="+mn-cs"/>
                        </a:rPr>
                        <a:t> (2021)</a:t>
                      </a:r>
                    </a:p>
                    <a:p>
                      <a:pPr lvl="0" algn="l">
                        <a:lnSpc>
                          <a:spcPct val="150000"/>
                        </a:lnSpc>
                        <a:buNone/>
                      </a:pPr>
                      <a:endParaRPr lang="en-US" sz="1300" b="0" i="0" u="none" strike="noStrike" kern="1200" noProof="0" dirty="0">
                        <a:solidFill>
                          <a:schemeClr val="dk1"/>
                        </a:solidFill>
                        <a:effectLst/>
                        <a:latin typeface="+mn-lt"/>
                        <a:ea typeface="+mn-ea"/>
                        <a:cs typeface="+mn-cs"/>
                      </a:endParaRPr>
                    </a:p>
                    <a:p>
                      <a:pPr lvl="0" algn="l">
                        <a:lnSpc>
                          <a:spcPct val="150000"/>
                        </a:lnSpc>
                        <a:buNone/>
                      </a:pPr>
                      <a:endParaRPr lang="en-US" sz="1300" b="0" i="0" u="none" strike="noStrike" kern="1200" noProof="0" dirty="0">
                        <a:solidFill>
                          <a:schemeClr val="dk1"/>
                        </a:solidFill>
                        <a:effectLst/>
                        <a:latin typeface="+mn-lt"/>
                        <a:ea typeface="+mn-ea"/>
                        <a:cs typeface="+mn-cs"/>
                      </a:endParaRPr>
                    </a:p>
                    <a:p>
                      <a:pPr lvl="0" algn="l">
                        <a:lnSpc>
                          <a:spcPct val="150000"/>
                        </a:lnSpc>
                        <a:buNone/>
                      </a:pPr>
                      <a:endParaRPr lang="en-US" sz="1300" b="0" i="0" u="none" strike="noStrike" kern="1200" noProof="0" dirty="0">
                        <a:solidFill>
                          <a:schemeClr val="dk1"/>
                        </a:solidFill>
                        <a:effectLst/>
                        <a:latin typeface="+mn-lt"/>
                        <a:ea typeface="+mn-ea"/>
                        <a:cs typeface="+mn-cs"/>
                      </a:endParaRPr>
                    </a:p>
                    <a:p>
                      <a:pPr lvl="0" algn="l">
                        <a:lnSpc>
                          <a:spcPct val="150000"/>
                        </a:lnSpc>
                        <a:buNone/>
                      </a:pPr>
                      <a:endParaRPr lang="en-US" sz="1300" b="0" i="0" u="none" strike="noStrike" kern="1200" noProof="0" dirty="0">
                        <a:solidFill>
                          <a:schemeClr val="dk1"/>
                        </a:solidFill>
                        <a:effectLst/>
                        <a:latin typeface="+mn-lt"/>
                        <a:ea typeface="+mn-ea"/>
                        <a:cs typeface="+mn-cs"/>
                      </a:endParaRPr>
                    </a:p>
                    <a:p>
                      <a:pPr lvl="0" algn="l">
                        <a:lnSpc>
                          <a:spcPct val="150000"/>
                        </a:lnSpc>
                        <a:buNone/>
                      </a:pPr>
                      <a:endParaRPr lang="it-IT" sz="1300" b="0" i="0" kern="1200" dirty="0">
                        <a:solidFill>
                          <a:schemeClr val="dk1"/>
                        </a:solidFill>
                        <a:effectLst/>
                        <a:latin typeface="+mn-lt"/>
                        <a:ea typeface="+mn-ea"/>
                        <a:cs typeface="+mn-cs"/>
                      </a:endParaRPr>
                    </a:p>
                    <a:p>
                      <a:pPr lvl="0" algn="l">
                        <a:lnSpc>
                          <a:spcPct val="150000"/>
                        </a:lnSpc>
                        <a:buNone/>
                      </a:pPr>
                      <a:endParaRPr lang="it-IT" sz="1300" b="0" i="0" kern="1200" dirty="0">
                        <a:solidFill>
                          <a:schemeClr val="dk1"/>
                        </a:solidFill>
                        <a:effectLst/>
                        <a:latin typeface="+mn-lt"/>
                        <a:ea typeface="+mn-ea"/>
                        <a:cs typeface="+mn-cs"/>
                      </a:endParaRPr>
                    </a:p>
                    <a:p>
                      <a:pPr lvl="0" algn="l">
                        <a:lnSpc>
                          <a:spcPct val="150000"/>
                        </a:lnSpc>
                        <a:buNone/>
                      </a:pPr>
                      <a:endParaRPr lang="it-IT" sz="1300" b="0" i="0" kern="1200" dirty="0">
                        <a:solidFill>
                          <a:schemeClr val="dk1"/>
                        </a:solidFill>
                        <a:effectLst/>
                        <a:latin typeface="+mn-lt"/>
                        <a:ea typeface="+mn-ea"/>
                        <a:cs typeface="+mn-cs"/>
                      </a:endParaRPr>
                    </a:p>
                    <a:p>
                      <a:pPr lvl="0" algn="l">
                        <a:lnSpc>
                          <a:spcPct val="150000"/>
                        </a:lnSpc>
                        <a:buNone/>
                      </a:pPr>
                      <a:endParaRPr lang="it-IT" sz="1300" b="0" i="0" kern="1200" dirty="0">
                        <a:solidFill>
                          <a:schemeClr val="dk1"/>
                        </a:solidFill>
                        <a:effectLst/>
                        <a:latin typeface="+mn-lt"/>
                        <a:ea typeface="+mn-ea"/>
                        <a:cs typeface="+mn-cs"/>
                      </a:endParaRPr>
                    </a:p>
                    <a:p>
                      <a:pPr lvl="0" algn="l">
                        <a:lnSpc>
                          <a:spcPct val="150000"/>
                        </a:lnSpc>
                        <a:buNone/>
                      </a:pPr>
                      <a:r>
                        <a:rPr lang="fi-FI" sz="1300" b="0" i="0" kern="1200" dirty="0">
                          <a:solidFill>
                            <a:schemeClr val="dk1"/>
                          </a:solidFill>
                          <a:effectLst/>
                          <a:latin typeface="+mn-lt"/>
                          <a:ea typeface="+mn-ea"/>
                          <a:cs typeface="+mn-cs"/>
                        </a:rPr>
                        <a:t>by Aarti Sharma et al (2021)</a:t>
                      </a:r>
                      <a:endParaRPr lang="it-IT" sz="1300" b="0" i="0" u="none" strike="noStrike" kern="1200" noProof="0" dirty="0">
                        <a:solidFill>
                          <a:schemeClr val="dk1"/>
                        </a:solidFill>
                        <a:effectLst/>
                        <a:latin typeface="+mn-lt"/>
                        <a:ea typeface="+mn-ea"/>
                        <a:cs typeface="+mn-cs"/>
                      </a:endParaRPr>
                    </a:p>
                  </a:txBody>
                  <a:tcPr/>
                </a:tc>
                <a:tc>
                  <a:txBody>
                    <a:bodyPr/>
                    <a:lstStyle/>
                    <a:p>
                      <a:pPr marL="0" lvl="0" indent="0" algn="l">
                        <a:lnSpc>
                          <a:spcPct val="150000"/>
                        </a:lnSpc>
                        <a:buFont typeface="Arial"/>
                        <a:buNone/>
                      </a:pPr>
                      <a:r>
                        <a:rPr lang="en-US" sz="1300" b="0" i="0" kern="1200" dirty="0">
                          <a:solidFill>
                            <a:schemeClr val="dk1"/>
                          </a:solidFill>
                          <a:effectLst/>
                          <a:latin typeface="+mn-lt"/>
                          <a:ea typeface="+mn-ea"/>
                          <a:cs typeface="+mn-cs"/>
                        </a:rPr>
                        <a:t> This paper proposes a collaborative filtering algorithm based on the user's ratings and movie genres to recommend movies to users. The authors used the </a:t>
                      </a:r>
                      <a:r>
                        <a:rPr lang="en-US" sz="1300" b="0" i="0" kern="1200" dirty="0" err="1">
                          <a:solidFill>
                            <a:schemeClr val="dk1"/>
                          </a:solidFill>
                          <a:effectLst/>
                          <a:latin typeface="+mn-lt"/>
                          <a:ea typeface="+mn-ea"/>
                          <a:cs typeface="+mn-cs"/>
                        </a:rPr>
                        <a:t>MovieLens</a:t>
                      </a:r>
                      <a:r>
                        <a:rPr lang="en-US" sz="1300" b="0" i="0" kern="1200" dirty="0">
                          <a:solidFill>
                            <a:schemeClr val="dk1"/>
                          </a:solidFill>
                          <a:effectLst/>
                          <a:latin typeface="+mn-lt"/>
                          <a:ea typeface="+mn-ea"/>
                          <a:cs typeface="+mn-cs"/>
                        </a:rPr>
                        <a:t> dataset to evaluate the proposed algorithm's performance.</a:t>
                      </a:r>
                    </a:p>
                    <a:p>
                      <a:pPr marL="0" lvl="0" indent="0" algn="l">
                        <a:lnSpc>
                          <a:spcPct val="150000"/>
                        </a:lnSpc>
                        <a:buFont typeface="Arial"/>
                        <a:buNone/>
                      </a:pPr>
                      <a:endParaRPr lang="en-US" sz="1300" b="0" i="0" kern="1200" dirty="0">
                        <a:solidFill>
                          <a:schemeClr val="dk1"/>
                        </a:solidFill>
                        <a:effectLst/>
                        <a:latin typeface="+mn-lt"/>
                        <a:ea typeface="+mn-ea"/>
                        <a:cs typeface="+mn-cs"/>
                      </a:endParaRPr>
                    </a:p>
                    <a:p>
                      <a:pPr marL="0" lvl="0" indent="0" algn="l">
                        <a:lnSpc>
                          <a:spcPct val="150000"/>
                        </a:lnSpc>
                        <a:buFont typeface="Arial"/>
                        <a:buNone/>
                      </a:pPr>
                      <a:r>
                        <a:rPr lang="en-US" sz="1300" b="0" i="0" kern="1200" dirty="0">
                          <a:solidFill>
                            <a:schemeClr val="dk1"/>
                          </a:solidFill>
                          <a:effectLst/>
                          <a:latin typeface="+mn-lt"/>
                          <a:ea typeface="+mn-ea"/>
                          <a:cs typeface="+mn-cs"/>
                        </a:rPr>
                        <a:t>This paper proposes a hybrid recommendation system that combines content-based and collaborative filtering approaches to provide personalized movie recommendations. The authors evaluated the proposed system using the </a:t>
                      </a:r>
                      <a:r>
                        <a:rPr lang="en-US" sz="1300" b="0" i="0" kern="1200" dirty="0" err="1">
                          <a:solidFill>
                            <a:schemeClr val="dk1"/>
                          </a:solidFill>
                          <a:effectLst/>
                          <a:latin typeface="+mn-lt"/>
                          <a:ea typeface="+mn-ea"/>
                          <a:cs typeface="+mn-cs"/>
                        </a:rPr>
                        <a:t>MovieLens</a:t>
                      </a:r>
                      <a:r>
                        <a:rPr lang="en-US" sz="1300" b="0" i="0" kern="1200" dirty="0">
                          <a:solidFill>
                            <a:schemeClr val="dk1"/>
                          </a:solidFill>
                          <a:effectLst/>
                          <a:latin typeface="+mn-lt"/>
                          <a:ea typeface="+mn-ea"/>
                          <a:cs typeface="+mn-cs"/>
                        </a:rPr>
                        <a:t> dataset.</a:t>
                      </a:r>
                    </a:p>
                  </a:txBody>
                  <a:tcPr/>
                </a:tc>
                <a:tc>
                  <a:txBody>
                    <a:bodyPr/>
                    <a:lstStyle/>
                    <a:p>
                      <a:pPr marL="0" lvl="0" indent="0" algn="l">
                        <a:lnSpc>
                          <a:spcPct val="150000"/>
                        </a:lnSpc>
                        <a:buFont typeface="Arial" panose="020B0604020202020204" pitchFamily="34" charset="0"/>
                        <a:buNone/>
                      </a:pPr>
                      <a:r>
                        <a:rPr lang="en-US" sz="1300" b="0" i="0" kern="1200" dirty="0">
                          <a:solidFill>
                            <a:schemeClr val="dk1"/>
                          </a:solidFill>
                          <a:effectLst/>
                          <a:latin typeface="+mn-lt"/>
                          <a:ea typeface="+mn-ea"/>
                          <a:cs typeface="+mn-cs"/>
                        </a:rPr>
                        <a:t>The proposed algorithm outperformed the baseline algorithms in terms of accuracy.</a:t>
                      </a: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r>
                        <a:rPr lang="en-US" sz="1300" b="0" i="0" kern="1200" dirty="0">
                          <a:solidFill>
                            <a:schemeClr val="dk1"/>
                          </a:solidFill>
                          <a:effectLst/>
                          <a:latin typeface="+mn-lt"/>
                          <a:ea typeface="+mn-ea"/>
                          <a:cs typeface="+mn-cs"/>
                        </a:rPr>
                        <a:t>The proposed hybrid system outperformed the standalone content-based and collaborative filtering systems.</a:t>
                      </a:r>
                    </a:p>
                  </a:txBody>
                  <a:tcPr/>
                </a:tc>
                <a:tc>
                  <a:txBody>
                    <a:bodyPr/>
                    <a:lstStyle/>
                    <a:p>
                      <a:pPr marL="0" lvl="0" indent="0" algn="l">
                        <a:lnSpc>
                          <a:spcPct val="150000"/>
                        </a:lnSpc>
                        <a:buFont typeface="Arial"/>
                        <a:buNone/>
                      </a:pPr>
                      <a:r>
                        <a:rPr lang="en-US" sz="1300" b="0" i="0" kern="1200" dirty="0">
                          <a:solidFill>
                            <a:schemeClr val="dk1"/>
                          </a:solidFill>
                          <a:effectLst/>
                          <a:latin typeface="+mn-lt"/>
                          <a:ea typeface="+mn-ea"/>
                          <a:cs typeface="+mn-cs"/>
                        </a:rPr>
                        <a:t>The algorithm does not consider the user's temporal changes in preferences and may not be suitable for new users.</a:t>
                      </a:r>
                    </a:p>
                    <a:p>
                      <a:pPr marL="285750" lvl="0" indent="-285750" algn="l">
                        <a:lnSpc>
                          <a:spcPct val="150000"/>
                        </a:lnSpc>
                        <a:buFont typeface="Arial"/>
                        <a:buChar char="•"/>
                      </a:pPr>
                      <a:endParaRPr lang="en-US" sz="1300" b="0" i="0" kern="1200" dirty="0">
                        <a:solidFill>
                          <a:schemeClr val="dk1"/>
                        </a:solidFill>
                        <a:effectLst/>
                        <a:latin typeface="+mn-lt"/>
                        <a:ea typeface="+mn-ea"/>
                        <a:cs typeface="+mn-cs"/>
                      </a:endParaRPr>
                    </a:p>
                    <a:p>
                      <a:pPr marL="285750" lvl="0" indent="-285750" algn="l">
                        <a:lnSpc>
                          <a:spcPct val="150000"/>
                        </a:lnSpc>
                        <a:buFont typeface="Arial"/>
                        <a:buChar char="•"/>
                      </a:pPr>
                      <a:endParaRPr lang="en-US" sz="1300" b="0" i="0" kern="1200" dirty="0">
                        <a:solidFill>
                          <a:schemeClr val="dk1"/>
                        </a:solidFill>
                        <a:effectLst/>
                        <a:latin typeface="+mn-lt"/>
                        <a:ea typeface="+mn-ea"/>
                        <a:cs typeface="+mn-cs"/>
                      </a:endParaRPr>
                    </a:p>
                    <a:p>
                      <a:pPr marL="0" lvl="0" indent="0" algn="l">
                        <a:lnSpc>
                          <a:spcPct val="150000"/>
                        </a:lnSpc>
                        <a:buFont typeface="Arial"/>
                        <a:buNone/>
                      </a:pPr>
                      <a:endParaRPr lang="en-US" sz="1300" b="0" i="0" kern="1200" dirty="0">
                        <a:solidFill>
                          <a:schemeClr val="dk1"/>
                        </a:solidFill>
                        <a:effectLst/>
                        <a:latin typeface="+mn-lt"/>
                        <a:ea typeface="+mn-ea"/>
                        <a:cs typeface="+mn-cs"/>
                      </a:endParaRPr>
                    </a:p>
                    <a:p>
                      <a:pPr marL="0" lvl="0" indent="0" algn="l">
                        <a:lnSpc>
                          <a:spcPct val="150000"/>
                        </a:lnSpc>
                        <a:buFont typeface="Arial"/>
                        <a:buNone/>
                      </a:pPr>
                      <a:endParaRPr lang="en-US" sz="1300" b="0" i="0" kern="1200" dirty="0">
                        <a:solidFill>
                          <a:schemeClr val="dk1"/>
                        </a:solidFill>
                        <a:effectLst/>
                        <a:latin typeface="+mn-lt"/>
                        <a:ea typeface="+mn-ea"/>
                        <a:cs typeface="+mn-cs"/>
                      </a:endParaRPr>
                    </a:p>
                    <a:p>
                      <a:pPr marL="0" lvl="0" indent="0" algn="l">
                        <a:lnSpc>
                          <a:spcPct val="150000"/>
                        </a:lnSpc>
                        <a:buFont typeface="Arial"/>
                        <a:buNone/>
                      </a:pPr>
                      <a:endParaRPr lang="en-US" sz="1300" b="0" i="0" kern="1200" dirty="0">
                        <a:solidFill>
                          <a:schemeClr val="dk1"/>
                        </a:solidFill>
                        <a:effectLst/>
                        <a:latin typeface="+mn-lt"/>
                        <a:ea typeface="+mn-ea"/>
                        <a:cs typeface="+mn-cs"/>
                      </a:endParaRPr>
                    </a:p>
                    <a:p>
                      <a:pPr marL="0" lvl="0" indent="0" algn="l">
                        <a:lnSpc>
                          <a:spcPct val="150000"/>
                        </a:lnSpc>
                        <a:buFont typeface="Arial"/>
                        <a:buNone/>
                      </a:pPr>
                      <a:endParaRPr lang="en-US" sz="1300" b="0" i="0" kern="1200" dirty="0">
                        <a:solidFill>
                          <a:schemeClr val="dk1"/>
                        </a:solidFill>
                        <a:effectLst/>
                        <a:latin typeface="+mn-lt"/>
                        <a:ea typeface="+mn-ea"/>
                        <a:cs typeface="+mn-cs"/>
                      </a:endParaRPr>
                    </a:p>
                    <a:p>
                      <a:pPr marL="0" lvl="0" indent="0" algn="l">
                        <a:lnSpc>
                          <a:spcPct val="150000"/>
                        </a:lnSpc>
                        <a:buFont typeface="Arial"/>
                        <a:buNone/>
                      </a:pPr>
                      <a:r>
                        <a:rPr lang="en-US" sz="1300" b="0" i="0" kern="1200" dirty="0">
                          <a:solidFill>
                            <a:schemeClr val="dk1"/>
                          </a:solidFill>
                          <a:effectLst/>
                          <a:latin typeface="+mn-lt"/>
                          <a:ea typeface="+mn-ea"/>
                          <a:cs typeface="+mn-cs"/>
                        </a:rPr>
                        <a:t>The system may suffer from the cold start problem, and the recommendation quality may degrade as the size of the dataset increases.</a:t>
                      </a:r>
                    </a:p>
                  </a:txBody>
                  <a:tcPr/>
                </a:tc>
                <a:extLst>
                  <a:ext uri="{0D108BD9-81ED-4DB2-BD59-A6C34878D82A}">
                    <a16:rowId xmlns:a16="http://schemas.microsoft.com/office/drawing/2014/main" val="3412092060"/>
                  </a:ext>
                </a:extLst>
              </a:tr>
            </a:tbl>
          </a:graphicData>
        </a:graphic>
      </p:graphicFrame>
    </p:spTree>
    <p:extLst>
      <p:ext uri="{BB962C8B-B14F-4D97-AF65-F5344CB8AC3E}">
        <p14:creationId xmlns:p14="http://schemas.microsoft.com/office/powerpoint/2010/main" val="1957785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C24AED19-2008-94AD-E787-61DDE1D7FB8A}"/>
              </a:ext>
            </a:extLst>
          </p:cNvPr>
          <p:cNvGraphicFramePr>
            <a:graphicFrameLocks noGrp="1"/>
          </p:cNvGraphicFramePr>
          <p:nvPr>
            <p:extLst>
              <p:ext uri="{D42A27DB-BD31-4B8C-83A1-F6EECF244321}">
                <p14:modId xmlns:p14="http://schemas.microsoft.com/office/powerpoint/2010/main" val="1720507777"/>
              </p:ext>
            </p:extLst>
          </p:nvPr>
        </p:nvGraphicFramePr>
        <p:xfrm>
          <a:off x="0" y="-24317"/>
          <a:ext cx="12177711" cy="6882317"/>
        </p:xfrm>
        <a:graphic>
          <a:graphicData uri="http://schemas.openxmlformats.org/drawingml/2006/table">
            <a:tbl>
              <a:tblPr firstRow="1" bandRow="1">
                <a:tableStyleId>{C4B1156A-380E-4F78-BDF5-A606A8083BF9}</a:tableStyleId>
              </a:tblPr>
              <a:tblGrid>
                <a:gridCol w="676592">
                  <a:extLst>
                    <a:ext uri="{9D8B030D-6E8A-4147-A177-3AD203B41FA5}">
                      <a16:colId xmlns:a16="http://schemas.microsoft.com/office/drawing/2014/main" val="1832608485"/>
                    </a:ext>
                  </a:extLst>
                </a:gridCol>
                <a:gridCol w="1595120">
                  <a:extLst>
                    <a:ext uri="{9D8B030D-6E8A-4147-A177-3AD203B41FA5}">
                      <a16:colId xmlns:a16="http://schemas.microsoft.com/office/drawing/2014/main" val="596265636"/>
                    </a:ext>
                  </a:extLst>
                </a:gridCol>
                <a:gridCol w="1776714">
                  <a:extLst>
                    <a:ext uri="{9D8B030D-6E8A-4147-A177-3AD203B41FA5}">
                      <a16:colId xmlns:a16="http://schemas.microsoft.com/office/drawing/2014/main" val="2408164946"/>
                    </a:ext>
                  </a:extLst>
                </a:gridCol>
                <a:gridCol w="2696901">
                  <a:extLst>
                    <a:ext uri="{9D8B030D-6E8A-4147-A177-3AD203B41FA5}">
                      <a16:colId xmlns:a16="http://schemas.microsoft.com/office/drawing/2014/main" val="1094232591"/>
                    </a:ext>
                  </a:extLst>
                </a:gridCol>
                <a:gridCol w="2381826">
                  <a:extLst>
                    <a:ext uri="{9D8B030D-6E8A-4147-A177-3AD203B41FA5}">
                      <a16:colId xmlns:a16="http://schemas.microsoft.com/office/drawing/2014/main" val="3378076921"/>
                    </a:ext>
                  </a:extLst>
                </a:gridCol>
                <a:gridCol w="3050558">
                  <a:extLst>
                    <a:ext uri="{9D8B030D-6E8A-4147-A177-3AD203B41FA5}">
                      <a16:colId xmlns:a16="http://schemas.microsoft.com/office/drawing/2014/main" val="3230038251"/>
                    </a:ext>
                  </a:extLst>
                </a:gridCol>
              </a:tblGrid>
              <a:tr h="370674">
                <a:tc>
                  <a:txBody>
                    <a:bodyPr/>
                    <a:lstStyle/>
                    <a:p>
                      <a:pPr algn="ctr">
                        <a:lnSpc>
                          <a:spcPct val="150000"/>
                        </a:lnSpc>
                      </a:pPr>
                      <a:r>
                        <a:rPr lang="en-US" sz="1800" dirty="0" err="1"/>
                        <a:t>S.No</a:t>
                      </a:r>
                      <a:endParaRPr lang="en-US" sz="1800" b="1" dirty="0">
                        <a:solidFill>
                          <a:schemeClr val="tx1"/>
                        </a:solidFill>
                        <a:latin typeface="+mn-lt"/>
                      </a:endParaRPr>
                    </a:p>
                  </a:txBody>
                  <a:tcPr/>
                </a:tc>
                <a:tc>
                  <a:txBody>
                    <a:bodyPr/>
                    <a:lstStyle/>
                    <a:p>
                      <a:pPr algn="ctr">
                        <a:lnSpc>
                          <a:spcPct val="150000"/>
                        </a:lnSpc>
                      </a:pPr>
                      <a:r>
                        <a:rPr lang="en-US" sz="1800" dirty="0"/>
                        <a:t>Title</a:t>
                      </a:r>
                      <a:endParaRPr lang="en-US" sz="1800" b="1" dirty="0">
                        <a:solidFill>
                          <a:schemeClr val="tx1"/>
                        </a:solidFill>
                        <a:latin typeface="+mn-lt"/>
                      </a:endParaRPr>
                    </a:p>
                  </a:txBody>
                  <a:tcPr/>
                </a:tc>
                <a:tc>
                  <a:txBody>
                    <a:bodyPr/>
                    <a:lstStyle/>
                    <a:p>
                      <a:pPr algn="ctr">
                        <a:lnSpc>
                          <a:spcPct val="150000"/>
                        </a:lnSpc>
                      </a:pPr>
                      <a:r>
                        <a:rPr lang="en-US" sz="1800"/>
                        <a:t>Author Name and Year of Publication</a:t>
                      </a:r>
                      <a:endParaRPr lang="en-US" sz="1800" b="1" dirty="0">
                        <a:solidFill>
                          <a:schemeClr val="tx1"/>
                        </a:solidFill>
                        <a:latin typeface="+mn-lt"/>
                      </a:endParaRPr>
                    </a:p>
                  </a:txBody>
                  <a:tcPr/>
                </a:tc>
                <a:tc>
                  <a:txBody>
                    <a:bodyPr/>
                    <a:lstStyle/>
                    <a:p>
                      <a:pPr algn="ctr">
                        <a:lnSpc>
                          <a:spcPct val="150000"/>
                        </a:lnSpc>
                      </a:pPr>
                      <a:r>
                        <a:rPr lang="en-US" sz="1800"/>
                        <a:t>Methodology</a:t>
                      </a:r>
                      <a:endParaRPr lang="en-US" sz="1800" b="1" dirty="0">
                        <a:solidFill>
                          <a:schemeClr val="tx1"/>
                        </a:solidFill>
                        <a:latin typeface="+mn-lt"/>
                      </a:endParaRPr>
                    </a:p>
                  </a:txBody>
                  <a:tcPr/>
                </a:tc>
                <a:tc>
                  <a:txBody>
                    <a:bodyPr/>
                    <a:lstStyle/>
                    <a:p>
                      <a:pPr algn="ctr">
                        <a:lnSpc>
                          <a:spcPct val="150000"/>
                        </a:lnSpc>
                      </a:pPr>
                      <a:r>
                        <a:rPr lang="en-US" sz="1800"/>
                        <a:t>Inference</a:t>
                      </a:r>
                      <a:endParaRPr lang="en-US" sz="1800" b="1" dirty="0">
                        <a:solidFill>
                          <a:schemeClr val="tx1"/>
                        </a:solidFill>
                        <a:latin typeface="+mn-lt"/>
                      </a:endParaRPr>
                    </a:p>
                  </a:txBody>
                  <a:tcPr/>
                </a:tc>
                <a:tc>
                  <a:txBody>
                    <a:bodyPr/>
                    <a:lstStyle/>
                    <a:p>
                      <a:pPr algn="ctr">
                        <a:lnSpc>
                          <a:spcPct val="150000"/>
                        </a:lnSpc>
                      </a:pPr>
                      <a:r>
                        <a:rPr lang="en-US" sz="1800" dirty="0"/>
                        <a:t>Drawbacks</a:t>
                      </a:r>
                      <a:endParaRPr lang="en-US" sz="1800" b="1" dirty="0">
                        <a:solidFill>
                          <a:schemeClr val="tx1"/>
                        </a:solidFill>
                        <a:latin typeface="+mn-lt"/>
                      </a:endParaRPr>
                    </a:p>
                  </a:txBody>
                  <a:tcPr/>
                </a:tc>
                <a:extLst>
                  <a:ext uri="{0D108BD9-81ED-4DB2-BD59-A6C34878D82A}">
                    <a16:rowId xmlns:a16="http://schemas.microsoft.com/office/drawing/2014/main" val="1026675713"/>
                  </a:ext>
                </a:extLst>
              </a:tr>
              <a:tr h="5598982">
                <a:tc>
                  <a:txBody>
                    <a:bodyPr/>
                    <a:lstStyle/>
                    <a:p>
                      <a:pPr algn="l">
                        <a:lnSpc>
                          <a:spcPct val="150000"/>
                        </a:lnSpc>
                      </a:pPr>
                      <a:r>
                        <a:rPr lang="en-US" sz="1300" dirty="0"/>
                        <a:t>3.</a:t>
                      </a:r>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endParaRPr lang="en-US" sz="1300" dirty="0"/>
                    </a:p>
                    <a:p>
                      <a:pPr algn="l">
                        <a:lnSpc>
                          <a:spcPct val="150000"/>
                        </a:lnSpc>
                      </a:pPr>
                      <a:r>
                        <a:rPr lang="en-US" sz="1300" dirty="0"/>
                        <a:t>4.</a:t>
                      </a:r>
                    </a:p>
                  </a:txBody>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1300" b="0" i="0" kern="1200" dirty="0">
                          <a:solidFill>
                            <a:schemeClr val="dk1"/>
                          </a:solidFill>
                          <a:effectLst/>
                          <a:latin typeface="+mn-lt"/>
                          <a:ea typeface="+mn-ea"/>
                          <a:cs typeface="+mn-cs"/>
                        </a:rPr>
                        <a:t>A Novel Movie Recommendation System based on Deep Learning and Collaborative Filtering</a:t>
                      </a: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300" b="0" i="0" kern="1200" dirty="0">
                        <a:solidFill>
                          <a:schemeClr val="dk1"/>
                        </a:solidFill>
                        <a:effectLst/>
                        <a:latin typeface="+mn-lt"/>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300" b="0" i="0" kern="1200" dirty="0">
                        <a:solidFill>
                          <a:schemeClr val="dk1"/>
                        </a:solidFill>
                        <a:effectLst/>
                        <a:latin typeface="+mn-lt"/>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300" b="0" i="0" kern="1200" dirty="0">
                        <a:solidFill>
                          <a:schemeClr val="dk1"/>
                        </a:solidFill>
                        <a:effectLst/>
                        <a:latin typeface="+mn-lt"/>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300" b="0" i="0" kern="1200" dirty="0">
                        <a:solidFill>
                          <a:schemeClr val="dk1"/>
                        </a:solidFill>
                        <a:effectLst/>
                        <a:latin typeface="+mn-lt"/>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endParaRPr lang="en-US" sz="1300" b="0" i="0" kern="1200" dirty="0">
                        <a:solidFill>
                          <a:schemeClr val="dk1"/>
                        </a:solidFill>
                        <a:effectLst/>
                        <a:latin typeface="+mn-lt"/>
                        <a:ea typeface="+mn-ea"/>
                        <a:cs typeface="+mn-cs"/>
                      </a:endParaRPr>
                    </a:p>
                    <a:p>
                      <a:pPr marL="0" marR="0" lvl="0" indent="0" algn="l" defTabSz="914400" rtl="0" eaLnBrk="1" fontAlgn="auto" latinLnBrk="0" hangingPunct="1">
                        <a:lnSpc>
                          <a:spcPct val="150000"/>
                        </a:lnSpc>
                        <a:spcBef>
                          <a:spcPts val="0"/>
                        </a:spcBef>
                        <a:spcAft>
                          <a:spcPts val="0"/>
                        </a:spcAft>
                        <a:buClrTx/>
                        <a:buSzTx/>
                        <a:buFontTx/>
                        <a:buNone/>
                        <a:tabLst/>
                        <a:defRPr/>
                      </a:pPr>
                      <a:r>
                        <a:rPr lang="en-US" sz="1300" b="0" i="0" kern="1200" dirty="0">
                          <a:solidFill>
                            <a:schemeClr val="dk1"/>
                          </a:solidFill>
                          <a:effectLst/>
                          <a:latin typeface="+mn-lt"/>
                          <a:ea typeface="+mn-ea"/>
                          <a:cs typeface="+mn-cs"/>
                        </a:rPr>
                        <a:t>A Survey on Movie Recommendation Systems</a:t>
                      </a:r>
                      <a:endParaRPr lang="en-US" sz="1300" b="1" i="0" kern="1200" dirty="0">
                        <a:solidFill>
                          <a:schemeClr val="tx1"/>
                        </a:solidFill>
                        <a:effectLst/>
                        <a:latin typeface="+mn-lt"/>
                        <a:ea typeface="Cambria" panose="02040503050406030204" pitchFamily="18" charset="0"/>
                        <a:cs typeface="Calibri" panose="020F0502020204030204" pitchFamily="34" charset="0"/>
                      </a:endParaRPr>
                    </a:p>
                  </a:txBody>
                  <a:tcPr/>
                </a:tc>
                <a:tc>
                  <a:txBody>
                    <a:bodyPr/>
                    <a:lstStyle/>
                    <a:p>
                      <a:pPr lvl="0" algn="l">
                        <a:lnSpc>
                          <a:spcPct val="150000"/>
                        </a:lnSpc>
                        <a:buNone/>
                      </a:pPr>
                      <a:r>
                        <a:rPr lang="nl-NL" sz="1300" b="0" i="0" kern="1200" dirty="0">
                          <a:solidFill>
                            <a:schemeClr val="dk1"/>
                          </a:solidFill>
                          <a:effectLst/>
                          <a:latin typeface="+mn-lt"/>
                          <a:ea typeface="+mn-ea"/>
                          <a:cs typeface="+mn-cs"/>
                        </a:rPr>
                        <a:t>by Li Zou et al (2020)</a:t>
                      </a:r>
                      <a:endParaRPr lang="en-IN" sz="1300" b="0" i="0" u="none" strike="noStrike" kern="1200" noProof="0" dirty="0">
                        <a:solidFill>
                          <a:schemeClr val="dk1"/>
                        </a:solidFill>
                        <a:effectLst/>
                        <a:latin typeface="+mn-lt"/>
                        <a:ea typeface="+mn-ea"/>
                        <a:cs typeface="+mn-cs"/>
                      </a:endParaRPr>
                    </a:p>
                    <a:p>
                      <a:pPr lvl="0" algn="l">
                        <a:lnSpc>
                          <a:spcPct val="150000"/>
                        </a:lnSpc>
                        <a:buNone/>
                      </a:pPr>
                      <a:endParaRPr lang="en-IN" sz="1300" b="0" i="0" u="none" strike="noStrike" kern="1200" noProof="0" dirty="0">
                        <a:solidFill>
                          <a:schemeClr val="dk1"/>
                        </a:solidFill>
                        <a:effectLst/>
                        <a:latin typeface="+mn-lt"/>
                        <a:ea typeface="+mn-ea"/>
                        <a:cs typeface="+mn-cs"/>
                      </a:endParaRPr>
                    </a:p>
                    <a:p>
                      <a:pPr lvl="0" algn="l">
                        <a:lnSpc>
                          <a:spcPct val="150000"/>
                        </a:lnSpc>
                        <a:buNone/>
                      </a:pPr>
                      <a:endParaRPr lang="en-IN" sz="1300" b="0" i="0" u="none" strike="noStrike" kern="1200" noProof="0" dirty="0">
                        <a:solidFill>
                          <a:schemeClr val="dk1"/>
                        </a:solidFill>
                        <a:effectLst/>
                        <a:latin typeface="+mn-lt"/>
                        <a:ea typeface="+mn-ea"/>
                        <a:cs typeface="+mn-cs"/>
                      </a:endParaRPr>
                    </a:p>
                    <a:p>
                      <a:pPr lvl="0" algn="l">
                        <a:lnSpc>
                          <a:spcPct val="150000"/>
                        </a:lnSpc>
                        <a:buNone/>
                      </a:pPr>
                      <a:endParaRPr lang="en-IN" sz="1300" b="0" i="0" u="none" strike="noStrike" kern="1200" noProof="0" dirty="0">
                        <a:solidFill>
                          <a:schemeClr val="dk1"/>
                        </a:solidFill>
                        <a:effectLst/>
                        <a:latin typeface="+mn-lt"/>
                        <a:ea typeface="+mn-ea"/>
                        <a:cs typeface="+mn-cs"/>
                      </a:endParaRPr>
                    </a:p>
                    <a:p>
                      <a:pPr lvl="0" algn="l">
                        <a:lnSpc>
                          <a:spcPct val="150000"/>
                        </a:lnSpc>
                        <a:buNone/>
                      </a:pPr>
                      <a:endParaRPr lang="en-IN" sz="1300" b="0" i="0" u="none" strike="noStrike" kern="1200" noProof="0" dirty="0">
                        <a:solidFill>
                          <a:schemeClr val="dk1"/>
                        </a:solidFill>
                        <a:effectLst/>
                        <a:latin typeface="+mn-lt"/>
                        <a:ea typeface="+mn-ea"/>
                        <a:cs typeface="+mn-cs"/>
                      </a:endParaRPr>
                    </a:p>
                    <a:p>
                      <a:pPr lvl="0" algn="l">
                        <a:lnSpc>
                          <a:spcPct val="150000"/>
                        </a:lnSpc>
                        <a:buNone/>
                      </a:pPr>
                      <a:endParaRPr lang="en-IN" sz="1300" b="0" i="0" u="none" strike="noStrike" kern="1200" noProof="0" dirty="0">
                        <a:solidFill>
                          <a:schemeClr val="dk1"/>
                        </a:solidFill>
                        <a:effectLst/>
                        <a:latin typeface="+mn-lt"/>
                        <a:ea typeface="+mn-ea"/>
                        <a:cs typeface="+mn-cs"/>
                      </a:endParaRPr>
                    </a:p>
                    <a:p>
                      <a:pPr lvl="0" algn="l">
                        <a:lnSpc>
                          <a:spcPct val="150000"/>
                        </a:lnSpc>
                        <a:buNone/>
                      </a:pPr>
                      <a:endParaRPr lang="en-IN" sz="1300" b="0" i="0" u="none" strike="noStrike" kern="1200" noProof="0" dirty="0">
                        <a:solidFill>
                          <a:schemeClr val="dk1"/>
                        </a:solidFill>
                        <a:effectLst/>
                        <a:latin typeface="+mn-lt"/>
                        <a:ea typeface="+mn-ea"/>
                        <a:cs typeface="+mn-cs"/>
                      </a:endParaRPr>
                    </a:p>
                    <a:p>
                      <a:pPr lvl="0" algn="l">
                        <a:lnSpc>
                          <a:spcPct val="150000"/>
                        </a:lnSpc>
                        <a:buNone/>
                      </a:pPr>
                      <a:endParaRPr lang="en-IN" sz="1300" b="0" i="0" u="none" strike="noStrike" kern="1200" noProof="0" dirty="0">
                        <a:solidFill>
                          <a:schemeClr val="dk1"/>
                        </a:solidFill>
                        <a:effectLst/>
                        <a:latin typeface="+mn-lt"/>
                        <a:ea typeface="+mn-ea"/>
                        <a:cs typeface="+mn-cs"/>
                      </a:endParaRPr>
                    </a:p>
                    <a:p>
                      <a:pPr lvl="0" algn="l">
                        <a:lnSpc>
                          <a:spcPct val="150000"/>
                        </a:lnSpc>
                        <a:buNone/>
                      </a:pPr>
                      <a:endParaRPr lang="en-IN" sz="1300" b="0" i="0" u="none" strike="noStrike" kern="1200" noProof="0" dirty="0">
                        <a:solidFill>
                          <a:schemeClr val="dk1"/>
                        </a:solidFill>
                        <a:effectLst/>
                        <a:latin typeface="+mn-lt"/>
                        <a:ea typeface="+mn-ea"/>
                        <a:cs typeface="+mn-cs"/>
                      </a:endParaRPr>
                    </a:p>
                    <a:p>
                      <a:pPr lvl="0" algn="l">
                        <a:lnSpc>
                          <a:spcPct val="150000"/>
                        </a:lnSpc>
                        <a:buNone/>
                      </a:pPr>
                      <a:endParaRPr lang="fi-FI" sz="1300" b="0" i="0" kern="1200" dirty="0">
                        <a:solidFill>
                          <a:schemeClr val="dk1"/>
                        </a:solidFill>
                        <a:effectLst/>
                        <a:latin typeface="+mn-lt"/>
                        <a:ea typeface="+mn-ea"/>
                        <a:cs typeface="+mn-cs"/>
                      </a:endParaRPr>
                    </a:p>
                    <a:p>
                      <a:pPr lvl="0" algn="l">
                        <a:lnSpc>
                          <a:spcPct val="150000"/>
                        </a:lnSpc>
                        <a:buNone/>
                      </a:pPr>
                      <a:endParaRPr lang="fi-FI" sz="1300" b="0" i="0" kern="1200" dirty="0">
                        <a:solidFill>
                          <a:schemeClr val="dk1"/>
                        </a:solidFill>
                        <a:effectLst/>
                        <a:latin typeface="+mn-lt"/>
                        <a:ea typeface="+mn-ea"/>
                        <a:cs typeface="+mn-cs"/>
                      </a:endParaRPr>
                    </a:p>
                    <a:p>
                      <a:pPr lvl="0" algn="l">
                        <a:lnSpc>
                          <a:spcPct val="150000"/>
                        </a:lnSpc>
                        <a:buNone/>
                      </a:pPr>
                      <a:r>
                        <a:rPr lang="fi-FI" sz="1300" b="0" i="0" kern="1200" dirty="0">
                          <a:solidFill>
                            <a:schemeClr val="dk1"/>
                          </a:solidFill>
                          <a:effectLst/>
                          <a:latin typeface="+mn-lt"/>
                          <a:ea typeface="+mn-ea"/>
                          <a:cs typeface="+mn-cs"/>
                        </a:rPr>
                        <a:t>by Vanshika et al (2020)</a:t>
                      </a:r>
                      <a:endParaRPr lang="en-US" sz="1300" b="1" i="0" u="none" strike="noStrike" noProof="0" dirty="0">
                        <a:solidFill>
                          <a:schemeClr val="tx1"/>
                        </a:solidFill>
                        <a:latin typeface="+mn-lt"/>
                        <a:ea typeface="Cambria" panose="02040503050406030204" pitchFamily="18" charset="0"/>
                        <a:cs typeface="Calibri" panose="020F0502020204030204" pitchFamily="34" charset="0"/>
                      </a:endParaRPr>
                    </a:p>
                  </a:txBody>
                  <a:tcPr/>
                </a:tc>
                <a:tc>
                  <a:txBody>
                    <a:bodyPr/>
                    <a:lstStyle/>
                    <a:p>
                      <a:pPr marL="0" lvl="0" indent="0" algn="l">
                        <a:lnSpc>
                          <a:spcPct val="150000"/>
                        </a:lnSpc>
                        <a:buFont typeface="Arial"/>
                        <a:buNone/>
                      </a:pPr>
                      <a:r>
                        <a:rPr lang="en-US" sz="1300" b="0" i="0" kern="1200" dirty="0">
                          <a:solidFill>
                            <a:schemeClr val="dk1"/>
                          </a:solidFill>
                          <a:effectLst/>
                          <a:latin typeface="+mn-lt"/>
                          <a:ea typeface="+mn-ea"/>
                          <a:cs typeface="+mn-cs"/>
                        </a:rPr>
                        <a:t>This paper proposes a novel movie recommendation system based on deep learning and collaborative filtering techniques. The authors used a hybrid neural network model that combines the user's historical behavior and movie content to make recommendations. The proposed model was evaluated on the </a:t>
                      </a:r>
                      <a:r>
                        <a:rPr lang="en-US" sz="1300" b="0" i="0" kern="1200" dirty="0" err="1">
                          <a:solidFill>
                            <a:schemeClr val="dk1"/>
                          </a:solidFill>
                          <a:effectLst/>
                          <a:latin typeface="+mn-lt"/>
                          <a:ea typeface="+mn-ea"/>
                          <a:cs typeface="+mn-cs"/>
                        </a:rPr>
                        <a:t>MovieLens</a:t>
                      </a:r>
                      <a:r>
                        <a:rPr lang="en-US" sz="1300" b="0" i="0" kern="1200" dirty="0">
                          <a:solidFill>
                            <a:schemeClr val="dk1"/>
                          </a:solidFill>
                          <a:effectLst/>
                          <a:latin typeface="+mn-lt"/>
                          <a:ea typeface="+mn-ea"/>
                          <a:cs typeface="+mn-cs"/>
                        </a:rPr>
                        <a:t> dataset.</a:t>
                      </a:r>
                    </a:p>
                    <a:p>
                      <a:pPr marL="0" lvl="0" indent="0" algn="l">
                        <a:lnSpc>
                          <a:spcPct val="150000"/>
                        </a:lnSpc>
                        <a:buFont typeface="Arial"/>
                        <a:buNone/>
                      </a:pPr>
                      <a:endParaRPr lang="en-US" sz="1300" b="0" i="0" kern="1200" dirty="0">
                        <a:solidFill>
                          <a:schemeClr val="dk1"/>
                        </a:solidFill>
                        <a:effectLst/>
                        <a:latin typeface="+mn-lt"/>
                        <a:ea typeface="+mn-ea"/>
                        <a:cs typeface="+mn-cs"/>
                      </a:endParaRPr>
                    </a:p>
                    <a:p>
                      <a:pPr marL="0" lvl="0" indent="0" algn="l">
                        <a:lnSpc>
                          <a:spcPct val="150000"/>
                        </a:lnSpc>
                        <a:buFont typeface="Arial"/>
                        <a:buNone/>
                      </a:pPr>
                      <a:r>
                        <a:rPr lang="en-US" sz="1300" b="0" i="0" kern="1200" dirty="0">
                          <a:solidFill>
                            <a:schemeClr val="dk1"/>
                          </a:solidFill>
                          <a:effectLst/>
                          <a:latin typeface="+mn-lt"/>
                          <a:ea typeface="+mn-ea"/>
                          <a:cs typeface="+mn-cs"/>
                        </a:rPr>
                        <a:t>This paper provides a comprehensive survey of various movie recommendation systems, including collaborative filtering, content-based filtering, knowledge-based filtering, and hybrid filtering techniques.</a:t>
                      </a:r>
                      <a:endParaRPr lang="en-IN" sz="1300" b="1" i="0" dirty="0">
                        <a:solidFill>
                          <a:schemeClr val="tx1"/>
                        </a:solidFill>
                        <a:effectLst/>
                        <a:latin typeface="+mn-lt"/>
                        <a:cs typeface="Calibri" panose="020F0502020204030204" pitchFamily="34" charset="0"/>
                      </a:endParaRPr>
                    </a:p>
                  </a:txBody>
                  <a:tcPr/>
                </a:tc>
                <a:tc>
                  <a:txBody>
                    <a:bodyPr/>
                    <a:lstStyle/>
                    <a:p>
                      <a:pPr marL="0" lvl="0" indent="0" algn="l">
                        <a:lnSpc>
                          <a:spcPct val="150000"/>
                        </a:lnSpc>
                        <a:buFont typeface="Arial" panose="020B0604020202020204" pitchFamily="34" charset="0"/>
                        <a:buNone/>
                      </a:pPr>
                      <a:r>
                        <a:rPr lang="en-US" sz="1300" b="0" i="0" kern="1200" dirty="0">
                          <a:solidFill>
                            <a:schemeClr val="dk1"/>
                          </a:solidFill>
                          <a:effectLst/>
                          <a:latin typeface="+mn-lt"/>
                          <a:ea typeface="+mn-ea"/>
                          <a:cs typeface="+mn-cs"/>
                        </a:rPr>
                        <a:t>The proposed model outperformed the traditional collaborative filtering algorithms.</a:t>
                      </a: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endParaRPr lang="en-US" sz="1300" b="0" i="0" kern="1200" dirty="0">
                        <a:solidFill>
                          <a:schemeClr val="dk1"/>
                        </a:solidFill>
                        <a:effectLst/>
                        <a:latin typeface="+mn-lt"/>
                        <a:ea typeface="+mn-ea"/>
                        <a:cs typeface="+mn-cs"/>
                      </a:endParaRPr>
                    </a:p>
                    <a:p>
                      <a:pPr marL="0" lvl="0" indent="0" algn="l">
                        <a:lnSpc>
                          <a:spcPct val="150000"/>
                        </a:lnSpc>
                        <a:buFont typeface="Arial" panose="020B0604020202020204" pitchFamily="34" charset="0"/>
                        <a:buNone/>
                      </a:pPr>
                      <a:r>
                        <a:rPr lang="en-US" sz="1300" b="0" i="0" kern="1200" dirty="0">
                          <a:solidFill>
                            <a:schemeClr val="dk1"/>
                          </a:solidFill>
                          <a:effectLst/>
                          <a:latin typeface="+mn-lt"/>
                          <a:ea typeface="+mn-ea"/>
                          <a:cs typeface="+mn-cs"/>
                        </a:rPr>
                        <a:t>The paper highlights the strengths and weaknesses of each approach and provides insights into the current research trends in the movie recommendation system.</a:t>
                      </a:r>
                      <a:endParaRPr lang="en-IN" sz="1300" b="1" i="0" dirty="0">
                        <a:solidFill>
                          <a:schemeClr val="tx1"/>
                        </a:solidFill>
                        <a:effectLst/>
                        <a:latin typeface="+mn-lt"/>
                        <a:cs typeface="Calibri" panose="020F0502020204030204" pitchFamily="34" charset="0"/>
                      </a:endParaRPr>
                    </a:p>
                  </a:txBody>
                  <a:tcPr/>
                </a:tc>
                <a:tc>
                  <a:txBody>
                    <a:bodyPr/>
                    <a:lstStyle/>
                    <a:p>
                      <a:pPr marL="0" lvl="0" indent="0" algn="l">
                        <a:lnSpc>
                          <a:spcPct val="150000"/>
                        </a:lnSpc>
                        <a:buFont typeface="Arial"/>
                        <a:buNone/>
                      </a:pPr>
                      <a:r>
                        <a:rPr lang="en-US" sz="1300" b="0" i="0" kern="1200" dirty="0">
                          <a:solidFill>
                            <a:schemeClr val="dk1"/>
                          </a:solidFill>
                          <a:effectLst/>
                          <a:latin typeface="+mn-lt"/>
                          <a:ea typeface="+mn-ea"/>
                          <a:cs typeface="+mn-cs"/>
                        </a:rPr>
                        <a:t>The model requires a large amount of data to train, and it may not be suitable for small datasets.</a:t>
                      </a:r>
                    </a:p>
                    <a:p>
                      <a:pPr marL="285750" lvl="0" indent="-285750" algn="l">
                        <a:lnSpc>
                          <a:spcPct val="150000"/>
                        </a:lnSpc>
                        <a:buFont typeface="Arial"/>
                        <a:buChar char="•"/>
                      </a:pPr>
                      <a:endParaRPr lang="en-US" sz="1300" b="0" i="0" kern="1200" dirty="0">
                        <a:solidFill>
                          <a:schemeClr val="dk1"/>
                        </a:solidFill>
                        <a:effectLst/>
                        <a:latin typeface="+mn-lt"/>
                        <a:ea typeface="+mn-ea"/>
                        <a:cs typeface="+mn-cs"/>
                      </a:endParaRPr>
                    </a:p>
                    <a:p>
                      <a:pPr marL="285750" lvl="0" indent="-285750" algn="l">
                        <a:lnSpc>
                          <a:spcPct val="150000"/>
                        </a:lnSpc>
                        <a:buFont typeface="Arial"/>
                        <a:buChar char="•"/>
                      </a:pPr>
                      <a:endParaRPr lang="en-US" sz="1300" b="0" i="0" kern="1200" dirty="0">
                        <a:solidFill>
                          <a:schemeClr val="dk1"/>
                        </a:solidFill>
                        <a:effectLst/>
                        <a:latin typeface="+mn-lt"/>
                        <a:ea typeface="+mn-ea"/>
                        <a:cs typeface="+mn-cs"/>
                      </a:endParaRPr>
                    </a:p>
                    <a:p>
                      <a:pPr marL="285750" lvl="0" indent="-285750" algn="l">
                        <a:lnSpc>
                          <a:spcPct val="150000"/>
                        </a:lnSpc>
                        <a:buFont typeface="Arial"/>
                        <a:buChar char="•"/>
                      </a:pPr>
                      <a:endParaRPr lang="en-US" sz="1300" b="0" i="0" kern="1200" dirty="0">
                        <a:solidFill>
                          <a:schemeClr val="dk1"/>
                        </a:solidFill>
                        <a:effectLst/>
                        <a:latin typeface="+mn-lt"/>
                        <a:ea typeface="+mn-ea"/>
                        <a:cs typeface="+mn-cs"/>
                      </a:endParaRPr>
                    </a:p>
                    <a:p>
                      <a:pPr marL="285750" lvl="0" indent="-285750" algn="l">
                        <a:lnSpc>
                          <a:spcPct val="150000"/>
                        </a:lnSpc>
                        <a:buFont typeface="Arial"/>
                        <a:buChar char="•"/>
                      </a:pPr>
                      <a:endParaRPr lang="en-US" sz="1300" b="0" i="0" kern="1200" dirty="0">
                        <a:solidFill>
                          <a:schemeClr val="dk1"/>
                        </a:solidFill>
                        <a:effectLst/>
                        <a:latin typeface="+mn-lt"/>
                        <a:ea typeface="+mn-ea"/>
                        <a:cs typeface="+mn-cs"/>
                      </a:endParaRPr>
                    </a:p>
                    <a:p>
                      <a:pPr marL="285750" lvl="0" indent="-285750" algn="l">
                        <a:lnSpc>
                          <a:spcPct val="150000"/>
                        </a:lnSpc>
                        <a:buFont typeface="Arial"/>
                        <a:buChar char="•"/>
                      </a:pPr>
                      <a:endParaRPr lang="en-US" sz="1300" b="0" i="0" kern="1200" dirty="0">
                        <a:solidFill>
                          <a:schemeClr val="dk1"/>
                        </a:solidFill>
                        <a:effectLst/>
                        <a:latin typeface="+mn-lt"/>
                        <a:ea typeface="+mn-ea"/>
                        <a:cs typeface="+mn-cs"/>
                      </a:endParaRPr>
                    </a:p>
                    <a:p>
                      <a:pPr marL="0" lvl="0" indent="0" algn="l">
                        <a:lnSpc>
                          <a:spcPct val="150000"/>
                        </a:lnSpc>
                        <a:buFont typeface="Arial"/>
                        <a:buNone/>
                      </a:pPr>
                      <a:endParaRPr lang="en-US" sz="1300" b="0" i="0" kern="1200" dirty="0">
                        <a:solidFill>
                          <a:schemeClr val="dk1"/>
                        </a:solidFill>
                        <a:effectLst/>
                        <a:latin typeface="+mn-lt"/>
                        <a:ea typeface="+mn-ea"/>
                        <a:cs typeface="+mn-cs"/>
                      </a:endParaRPr>
                    </a:p>
                    <a:p>
                      <a:pPr marL="0" lvl="0" indent="0" algn="l">
                        <a:lnSpc>
                          <a:spcPct val="150000"/>
                        </a:lnSpc>
                        <a:buFont typeface="Arial"/>
                        <a:buNone/>
                      </a:pPr>
                      <a:endParaRPr lang="en-US" sz="1300" b="0" i="0" kern="1200" dirty="0">
                        <a:solidFill>
                          <a:schemeClr val="dk1"/>
                        </a:solidFill>
                        <a:effectLst/>
                        <a:latin typeface="+mn-lt"/>
                        <a:ea typeface="+mn-ea"/>
                        <a:cs typeface="+mn-cs"/>
                      </a:endParaRPr>
                    </a:p>
                    <a:p>
                      <a:pPr marL="0" lvl="0" indent="0" algn="l">
                        <a:lnSpc>
                          <a:spcPct val="150000"/>
                        </a:lnSpc>
                        <a:buFont typeface="Arial"/>
                        <a:buNone/>
                      </a:pPr>
                      <a:endParaRPr lang="en-US" sz="1300" b="0" i="0" kern="1200" dirty="0">
                        <a:solidFill>
                          <a:schemeClr val="dk1"/>
                        </a:solidFill>
                        <a:effectLst/>
                        <a:latin typeface="+mn-lt"/>
                        <a:ea typeface="+mn-ea"/>
                        <a:cs typeface="+mn-cs"/>
                      </a:endParaRPr>
                    </a:p>
                    <a:p>
                      <a:pPr marL="0" lvl="0" indent="0" algn="l">
                        <a:lnSpc>
                          <a:spcPct val="150000"/>
                        </a:lnSpc>
                        <a:buFont typeface="Arial"/>
                        <a:buNone/>
                      </a:pPr>
                      <a:r>
                        <a:rPr lang="en-US" sz="1300" b="0" i="0" kern="1200" dirty="0">
                          <a:solidFill>
                            <a:schemeClr val="dk1"/>
                          </a:solidFill>
                          <a:effectLst/>
                          <a:latin typeface="+mn-lt"/>
                          <a:ea typeface="+mn-ea"/>
                          <a:cs typeface="+mn-cs"/>
                        </a:rPr>
                        <a:t>The paper does not propose any new algorithms or techniques for movie recommendation systems.</a:t>
                      </a:r>
                      <a:endParaRPr lang="en-US" sz="1300" b="1" dirty="0">
                        <a:solidFill>
                          <a:schemeClr val="tx1"/>
                        </a:solidFill>
                        <a:latin typeface="+mn-lt"/>
                        <a:cs typeface="Calibri" panose="020F0502020204030204" pitchFamily="34" charset="0"/>
                      </a:endParaRPr>
                    </a:p>
                  </a:txBody>
                  <a:tcPr/>
                </a:tc>
                <a:extLst>
                  <a:ext uri="{0D108BD9-81ED-4DB2-BD59-A6C34878D82A}">
                    <a16:rowId xmlns:a16="http://schemas.microsoft.com/office/drawing/2014/main" val="3412092060"/>
                  </a:ext>
                </a:extLst>
              </a:tr>
            </a:tbl>
          </a:graphicData>
        </a:graphic>
      </p:graphicFrame>
    </p:spTree>
    <p:extLst>
      <p:ext uri="{BB962C8B-B14F-4D97-AF65-F5344CB8AC3E}">
        <p14:creationId xmlns:p14="http://schemas.microsoft.com/office/powerpoint/2010/main" val="17737106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4">
            <a:extLst>
              <a:ext uri="{FF2B5EF4-FFF2-40B4-BE49-F238E27FC236}">
                <a16:creationId xmlns:a16="http://schemas.microsoft.com/office/drawing/2014/main" id="{2561CA62-8BD3-B674-A63F-6B9D60615232}"/>
              </a:ext>
            </a:extLst>
          </p:cNvPr>
          <p:cNvGraphicFramePr>
            <a:graphicFrameLocks noGrp="1"/>
          </p:cNvGraphicFramePr>
          <p:nvPr>
            <p:extLst>
              <p:ext uri="{D42A27DB-BD31-4B8C-83A1-F6EECF244321}">
                <p14:modId xmlns:p14="http://schemas.microsoft.com/office/powerpoint/2010/main" val="3285604145"/>
              </p:ext>
            </p:extLst>
          </p:nvPr>
        </p:nvGraphicFramePr>
        <p:xfrm>
          <a:off x="0" y="0"/>
          <a:ext cx="12191999" cy="6857999"/>
        </p:xfrm>
        <a:graphic>
          <a:graphicData uri="http://schemas.openxmlformats.org/drawingml/2006/table">
            <a:tbl>
              <a:tblPr firstRow="1" bandRow="1">
                <a:tableStyleId>{C4B1156A-380E-4F78-BDF5-A606A8083BF9}</a:tableStyleId>
              </a:tblPr>
              <a:tblGrid>
                <a:gridCol w="711200">
                  <a:extLst>
                    <a:ext uri="{9D8B030D-6E8A-4147-A177-3AD203B41FA5}">
                      <a16:colId xmlns:a16="http://schemas.microsoft.com/office/drawing/2014/main" val="1832608485"/>
                    </a:ext>
                  </a:extLst>
                </a:gridCol>
                <a:gridCol w="1584960">
                  <a:extLst>
                    <a:ext uri="{9D8B030D-6E8A-4147-A177-3AD203B41FA5}">
                      <a16:colId xmlns:a16="http://schemas.microsoft.com/office/drawing/2014/main" val="596265636"/>
                    </a:ext>
                  </a:extLst>
                </a:gridCol>
                <a:gridCol w="2153920">
                  <a:extLst>
                    <a:ext uri="{9D8B030D-6E8A-4147-A177-3AD203B41FA5}">
                      <a16:colId xmlns:a16="http://schemas.microsoft.com/office/drawing/2014/main" val="2408164946"/>
                    </a:ext>
                  </a:extLst>
                </a:gridCol>
                <a:gridCol w="1845945">
                  <a:extLst>
                    <a:ext uri="{9D8B030D-6E8A-4147-A177-3AD203B41FA5}">
                      <a16:colId xmlns:a16="http://schemas.microsoft.com/office/drawing/2014/main" val="1094232591"/>
                    </a:ext>
                  </a:extLst>
                </a:gridCol>
                <a:gridCol w="2451417">
                  <a:extLst>
                    <a:ext uri="{9D8B030D-6E8A-4147-A177-3AD203B41FA5}">
                      <a16:colId xmlns:a16="http://schemas.microsoft.com/office/drawing/2014/main" val="3378076921"/>
                    </a:ext>
                  </a:extLst>
                </a:gridCol>
                <a:gridCol w="3444557">
                  <a:extLst>
                    <a:ext uri="{9D8B030D-6E8A-4147-A177-3AD203B41FA5}">
                      <a16:colId xmlns:a16="http://schemas.microsoft.com/office/drawing/2014/main" val="3230038251"/>
                    </a:ext>
                  </a:extLst>
                </a:gridCol>
              </a:tblGrid>
              <a:tr h="1111655">
                <a:tc>
                  <a:txBody>
                    <a:bodyPr/>
                    <a:lstStyle/>
                    <a:p>
                      <a:pPr algn="ctr">
                        <a:lnSpc>
                          <a:spcPct val="150000"/>
                        </a:lnSpc>
                      </a:pPr>
                      <a:r>
                        <a:rPr lang="en-US" sz="1800" dirty="0" err="1"/>
                        <a:t>S.No</a:t>
                      </a:r>
                      <a:endParaRPr lang="en-US" sz="1800" b="1" dirty="0" err="1">
                        <a:solidFill>
                          <a:schemeClr val="tx1"/>
                        </a:solidFill>
                        <a:latin typeface="+mn-lt"/>
                      </a:endParaRPr>
                    </a:p>
                  </a:txBody>
                  <a:tcPr/>
                </a:tc>
                <a:tc>
                  <a:txBody>
                    <a:bodyPr/>
                    <a:lstStyle/>
                    <a:p>
                      <a:pPr algn="ctr">
                        <a:lnSpc>
                          <a:spcPct val="150000"/>
                        </a:lnSpc>
                      </a:pPr>
                      <a:r>
                        <a:rPr lang="en-US" sz="1800" dirty="0"/>
                        <a:t>Title</a:t>
                      </a:r>
                      <a:endParaRPr lang="en-US" sz="1800" b="1" dirty="0">
                        <a:solidFill>
                          <a:schemeClr val="tx1"/>
                        </a:solidFill>
                        <a:latin typeface="+mn-lt"/>
                      </a:endParaRPr>
                    </a:p>
                  </a:txBody>
                  <a:tcPr/>
                </a:tc>
                <a:tc>
                  <a:txBody>
                    <a:bodyPr/>
                    <a:lstStyle/>
                    <a:p>
                      <a:pPr algn="ctr">
                        <a:lnSpc>
                          <a:spcPct val="150000"/>
                        </a:lnSpc>
                      </a:pPr>
                      <a:r>
                        <a:rPr lang="en-US" sz="1800" dirty="0"/>
                        <a:t>Author Name and Year of Publication</a:t>
                      </a:r>
                      <a:endParaRPr lang="en-US" sz="1800" b="1" dirty="0">
                        <a:solidFill>
                          <a:schemeClr val="tx1"/>
                        </a:solidFill>
                        <a:latin typeface="+mn-lt"/>
                      </a:endParaRPr>
                    </a:p>
                  </a:txBody>
                  <a:tcPr/>
                </a:tc>
                <a:tc>
                  <a:txBody>
                    <a:bodyPr/>
                    <a:lstStyle/>
                    <a:p>
                      <a:pPr algn="ctr">
                        <a:lnSpc>
                          <a:spcPct val="150000"/>
                        </a:lnSpc>
                      </a:pPr>
                      <a:r>
                        <a:rPr lang="en-US" sz="1800" dirty="0"/>
                        <a:t>Methodology</a:t>
                      </a:r>
                      <a:endParaRPr lang="en-US" sz="1800" b="1" dirty="0">
                        <a:solidFill>
                          <a:schemeClr val="tx1"/>
                        </a:solidFill>
                        <a:latin typeface="+mn-lt"/>
                      </a:endParaRPr>
                    </a:p>
                  </a:txBody>
                  <a:tcPr/>
                </a:tc>
                <a:tc>
                  <a:txBody>
                    <a:bodyPr/>
                    <a:lstStyle/>
                    <a:p>
                      <a:pPr algn="ctr">
                        <a:lnSpc>
                          <a:spcPct val="150000"/>
                        </a:lnSpc>
                      </a:pPr>
                      <a:r>
                        <a:rPr lang="en-US" sz="1800" dirty="0"/>
                        <a:t>Inference</a:t>
                      </a:r>
                      <a:endParaRPr lang="en-US" sz="1800" b="1" dirty="0">
                        <a:solidFill>
                          <a:schemeClr val="tx1"/>
                        </a:solidFill>
                        <a:latin typeface="+mn-lt"/>
                      </a:endParaRPr>
                    </a:p>
                  </a:txBody>
                  <a:tcPr/>
                </a:tc>
                <a:tc>
                  <a:txBody>
                    <a:bodyPr/>
                    <a:lstStyle/>
                    <a:p>
                      <a:pPr algn="ctr">
                        <a:lnSpc>
                          <a:spcPct val="150000"/>
                        </a:lnSpc>
                      </a:pPr>
                      <a:r>
                        <a:rPr lang="en-US" sz="1800" dirty="0"/>
                        <a:t>Drawbacks</a:t>
                      </a:r>
                      <a:endParaRPr lang="en-US" sz="1800" b="1" dirty="0">
                        <a:solidFill>
                          <a:schemeClr val="tx1"/>
                        </a:solidFill>
                        <a:latin typeface="+mn-lt"/>
                      </a:endParaRPr>
                    </a:p>
                  </a:txBody>
                  <a:tcPr/>
                </a:tc>
                <a:extLst>
                  <a:ext uri="{0D108BD9-81ED-4DB2-BD59-A6C34878D82A}">
                    <a16:rowId xmlns:a16="http://schemas.microsoft.com/office/drawing/2014/main" val="1026675713"/>
                  </a:ext>
                </a:extLst>
              </a:tr>
              <a:tr h="5746344">
                <a:tc>
                  <a:txBody>
                    <a:bodyPr/>
                    <a:lstStyle/>
                    <a:p>
                      <a:pPr algn="l">
                        <a:lnSpc>
                          <a:spcPct val="150000"/>
                        </a:lnSpc>
                      </a:pPr>
                      <a:r>
                        <a:rPr lang="en-US" sz="1300" dirty="0"/>
                        <a:t>5.</a:t>
                      </a:r>
                      <a:endParaRPr lang="en-US" sz="1300" b="1" dirty="0">
                        <a:solidFill>
                          <a:schemeClr val="tx1"/>
                        </a:solidFill>
                        <a:latin typeface="+mn-lt"/>
                        <a:ea typeface="Cambria" panose="02040503050406030204" pitchFamily="18" charset="0"/>
                        <a:cs typeface="Calibri" panose="020F0502020204030204" pitchFamily="34" charset="0"/>
                      </a:endParaRPr>
                    </a:p>
                  </a:txBody>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sz="1300" b="0" i="0" kern="1200" dirty="0">
                          <a:solidFill>
                            <a:schemeClr val="dk1"/>
                          </a:solidFill>
                          <a:effectLst/>
                          <a:latin typeface="+mn-lt"/>
                          <a:ea typeface="+mn-ea"/>
                          <a:cs typeface="+mn-cs"/>
                        </a:rPr>
                        <a:t>A Scalable Collaborative Filtering Algorithm for Large-scale Movie Recommendation System</a:t>
                      </a:r>
                      <a:endParaRPr lang="en-US" sz="1300" b="1" i="0" kern="1200" dirty="0">
                        <a:solidFill>
                          <a:schemeClr val="tx1"/>
                        </a:solidFill>
                        <a:effectLst/>
                        <a:latin typeface="+mn-lt"/>
                        <a:ea typeface="Cambria" panose="02040503050406030204" pitchFamily="18" charset="0"/>
                        <a:cs typeface="Calibri" panose="020F0502020204030204" pitchFamily="34" charset="0"/>
                      </a:endParaRPr>
                    </a:p>
                  </a:txBody>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da-DK" sz="1300" b="0" i="0" kern="1200" dirty="0">
                          <a:solidFill>
                            <a:schemeClr val="dk1"/>
                          </a:solidFill>
                          <a:effectLst/>
                          <a:latin typeface="+mn-lt"/>
                          <a:ea typeface="+mn-ea"/>
                          <a:cs typeface="+mn-cs"/>
                        </a:rPr>
                        <a:t>by Yang Li et al (2019)</a:t>
                      </a:r>
                      <a:endParaRPr lang="en-US" sz="1300" b="1" i="0" u="none" strike="noStrike" noProof="0" dirty="0">
                        <a:solidFill>
                          <a:schemeClr val="tx1"/>
                        </a:solidFill>
                        <a:latin typeface="+mn-lt"/>
                        <a:ea typeface="Cambria" panose="02040503050406030204" pitchFamily="18" charset="0"/>
                        <a:cs typeface="Calibri" panose="020F0502020204030204" pitchFamily="34" charset="0"/>
                      </a:endParaRPr>
                    </a:p>
                  </a:txBody>
                  <a:tcPr/>
                </a:tc>
                <a:tc>
                  <a:txBody>
                    <a:bodyPr/>
                    <a:lstStyle/>
                    <a:p>
                      <a:pPr marL="0" marR="0" lvl="0" indent="0" algn="l" defTabSz="914400" rtl="0" eaLnBrk="1" fontAlgn="auto" latinLnBrk="0" hangingPunct="1">
                        <a:lnSpc>
                          <a:spcPct val="150000"/>
                        </a:lnSpc>
                        <a:spcBef>
                          <a:spcPts val="0"/>
                        </a:spcBef>
                        <a:spcAft>
                          <a:spcPts val="0"/>
                        </a:spcAft>
                        <a:buClrTx/>
                        <a:buSzTx/>
                        <a:buFont typeface="Arial"/>
                        <a:buNone/>
                        <a:tabLst/>
                        <a:defRPr/>
                      </a:pPr>
                      <a:r>
                        <a:rPr lang="en-US" sz="1300" b="0" i="0" kern="1200" dirty="0">
                          <a:solidFill>
                            <a:schemeClr val="dk1"/>
                          </a:solidFill>
                          <a:effectLst/>
                          <a:latin typeface="+mn-lt"/>
                          <a:ea typeface="+mn-ea"/>
                          <a:cs typeface="+mn-cs"/>
                        </a:rPr>
                        <a:t>This paper proposes a scalable collaborative filtering algorithm based on matrix factorization to improve the efficiency and scalability of the movie recommendation system. The authors evaluated the proposed algorithm using the Netflix dataset.</a:t>
                      </a:r>
                      <a:endParaRPr lang="en-IN" sz="1300" b="1" i="0" dirty="0">
                        <a:solidFill>
                          <a:schemeClr val="tx1"/>
                        </a:solidFill>
                        <a:effectLst/>
                        <a:latin typeface="+mn-lt"/>
                        <a:cs typeface="Calibri" panose="020F0502020204030204" pitchFamily="34" charset="0"/>
                      </a:endParaRPr>
                    </a:p>
                  </a:txBody>
                  <a:tcPr/>
                </a:tc>
                <a:tc>
                  <a:txBody>
                    <a:bodyPr/>
                    <a:lstStyle/>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en-US" sz="1300" b="0" i="0" kern="1200" dirty="0">
                          <a:solidFill>
                            <a:schemeClr val="dk1"/>
                          </a:solidFill>
                          <a:effectLst/>
                          <a:latin typeface="+mn-lt"/>
                          <a:ea typeface="+mn-ea"/>
                          <a:cs typeface="+mn-cs"/>
                        </a:rPr>
                        <a:t>The proposed algorithm outperformed the traditional collaborative filtering algorithms in terms of both accuracy and scalability.</a:t>
                      </a:r>
                      <a:endParaRPr lang="en-IN" sz="1300" b="1" i="0" dirty="0">
                        <a:solidFill>
                          <a:schemeClr val="tx1"/>
                        </a:solidFill>
                        <a:effectLst/>
                        <a:latin typeface="+mn-lt"/>
                        <a:cs typeface="Calibri" panose="020F0502020204030204" pitchFamily="34" charset="0"/>
                      </a:endParaRPr>
                    </a:p>
                  </a:txBody>
                  <a:tcPr/>
                </a:tc>
                <a:tc>
                  <a:txBody>
                    <a:bodyPr/>
                    <a:lstStyle/>
                    <a:p>
                      <a:pPr marL="0" marR="0" lvl="0" indent="0" algn="l" defTabSz="914400" rtl="0" eaLnBrk="1" fontAlgn="auto" latinLnBrk="0" hangingPunct="1">
                        <a:lnSpc>
                          <a:spcPct val="150000"/>
                        </a:lnSpc>
                        <a:spcBef>
                          <a:spcPts val="0"/>
                        </a:spcBef>
                        <a:spcAft>
                          <a:spcPts val="0"/>
                        </a:spcAft>
                        <a:buClrTx/>
                        <a:buSzTx/>
                        <a:buFont typeface="Arial"/>
                        <a:buNone/>
                        <a:tabLst/>
                        <a:defRPr/>
                      </a:pPr>
                      <a:r>
                        <a:rPr lang="en-US" sz="1300" b="0" i="0" kern="1200" dirty="0">
                          <a:solidFill>
                            <a:schemeClr val="dk1"/>
                          </a:solidFill>
                          <a:effectLst/>
                          <a:latin typeface="+mn-lt"/>
                          <a:ea typeface="+mn-ea"/>
                          <a:cs typeface="+mn-cs"/>
                        </a:rPr>
                        <a:t>The algorithm may suffer from the sparsity problem, and it may not be suitable for small datasets.</a:t>
                      </a:r>
                      <a:endParaRPr lang="en-US" sz="1300" b="1" dirty="0">
                        <a:solidFill>
                          <a:schemeClr val="tx1"/>
                        </a:solidFill>
                        <a:latin typeface="+mn-lt"/>
                        <a:cs typeface="Calibri" panose="020F0502020204030204" pitchFamily="34" charset="0"/>
                      </a:endParaRPr>
                    </a:p>
                  </a:txBody>
                  <a:tcPr/>
                </a:tc>
                <a:extLst>
                  <a:ext uri="{0D108BD9-81ED-4DB2-BD59-A6C34878D82A}">
                    <a16:rowId xmlns:a16="http://schemas.microsoft.com/office/drawing/2014/main" val="3412092060"/>
                  </a:ext>
                </a:extLst>
              </a:tr>
            </a:tbl>
          </a:graphicData>
        </a:graphic>
      </p:graphicFrame>
    </p:spTree>
    <p:extLst>
      <p:ext uri="{BB962C8B-B14F-4D97-AF65-F5344CB8AC3E}">
        <p14:creationId xmlns:p14="http://schemas.microsoft.com/office/powerpoint/2010/main" val="1140270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0E9B1-51B3-B62C-68F1-F2F79B25BD7A}"/>
              </a:ext>
            </a:extLst>
          </p:cNvPr>
          <p:cNvSpPr>
            <a:spLocks noGrp="1"/>
          </p:cNvSpPr>
          <p:nvPr>
            <p:ph type="title"/>
          </p:nvPr>
        </p:nvSpPr>
        <p:spPr>
          <a:xfrm>
            <a:off x="1" y="88733"/>
            <a:ext cx="8356922" cy="1554871"/>
          </a:xfrm>
        </p:spPr>
        <p:txBody>
          <a:bodyPr>
            <a:normAutofit fontScale="90000"/>
          </a:bodyPr>
          <a:lstStyle/>
          <a:p>
            <a:pPr algn="l"/>
            <a:r>
              <a:rPr lang="en-US" sz="3600" b="1" dirty="0">
                <a:solidFill>
                  <a:schemeClr val="accent1">
                    <a:lumMod val="50000"/>
                  </a:schemeClr>
                </a:solidFill>
                <a:cs typeface="Times New Roman" panose="02020603050405020304" pitchFamily="18" charset="0"/>
              </a:rPr>
              <a:t>Comparison of Existing methods with merits and demerits</a:t>
            </a:r>
            <a:br>
              <a:rPr lang="en-IN" sz="4400" b="1" dirty="0">
                <a:solidFill>
                  <a:srgbClr val="C00000"/>
                </a:solidFill>
                <a:cs typeface="Times New Roman" panose="02020603050405020304" pitchFamily="18" charset="0"/>
              </a:rPr>
            </a:br>
            <a:endParaRPr lang="en-IN" dirty="0"/>
          </a:p>
        </p:txBody>
      </p:sp>
      <p:graphicFrame>
        <p:nvGraphicFramePr>
          <p:cNvPr id="7" name="Table 7">
            <a:extLst>
              <a:ext uri="{FF2B5EF4-FFF2-40B4-BE49-F238E27FC236}">
                <a16:creationId xmlns:a16="http://schemas.microsoft.com/office/drawing/2014/main" id="{72F74764-70D5-A63E-6846-A33A0AE4A65D}"/>
              </a:ext>
            </a:extLst>
          </p:cNvPr>
          <p:cNvGraphicFramePr>
            <a:graphicFrameLocks noGrp="1"/>
          </p:cNvGraphicFramePr>
          <p:nvPr>
            <p:ph idx="1"/>
            <p:extLst>
              <p:ext uri="{D42A27DB-BD31-4B8C-83A1-F6EECF244321}">
                <p14:modId xmlns:p14="http://schemas.microsoft.com/office/powerpoint/2010/main" val="214461528"/>
              </p:ext>
            </p:extLst>
          </p:nvPr>
        </p:nvGraphicFramePr>
        <p:xfrm>
          <a:off x="0" y="1219200"/>
          <a:ext cx="12192001" cy="5633013"/>
        </p:xfrm>
        <a:graphic>
          <a:graphicData uri="http://schemas.openxmlformats.org/drawingml/2006/table">
            <a:tbl>
              <a:tblPr firstRow="1" bandRow="1">
                <a:tableStyleId>{C4B1156A-380E-4F78-BDF5-A606A8083BF9}</a:tableStyleId>
              </a:tblPr>
              <a:tblGrid>
                <a:gridCol w="2326511">
                  <a:extLst>
                    <a:ext uri="{9D8B030D-6E8A-4147-A177-3AD203B41FA5}">
                      <a16:colId xmlns:a16="http://schemas.microsoft.com/office/drawing/2014/main" val="1340865643"/>
                    </a:ext>
                  </a:extLst>
                </a:gridCol>
                <a:gridCol w="4456254">
                  <a:extLst>
                    <a:ext uri="{9D8B030D-6E8A-4147-A177-3AD203B41FA5}">
                      <a16:colId xmlns:a16="http://schemas.microsoft.com/office/drawing/2014/main" val="4078317646"/>
                    </a:ext>
                  </a:extLst>
                </a:gridCol>
                <a:gridCol w="5409236">
                  <a:extLst>
                    <a:ext uri="{9D8B030D-6E8A-4147-A177-3AD203B41FA5}">
                      <a16:colId xmlns:a16="http://schemas.microsoft.com/office/drawing/2014/main" val="2143257203"/>
                    </a:ext>
                  </a:extLst>
                </a:gridCol>
              </a:tblGrid>
              <a:tr h="440262">
                <a:tc>
                  <a:txBody>
                    <a:bodyPr/>
                    <a:lstStyle/>
                    <a:p>
                      <a:pPr>
                        <a:lnSpc>
                          <a:spcPct val="150000"/>
                        </a:lnSpc>
                      </a:pPr>
                      <a:r>
                        <a:rPr lang="en-IN" sz="2000" dirty="0"/>
                        <a:t>EXISTING SYSTEMS</a:t>
                      </a:r>
                    </a:p>
                  </a:txBody>
                  <a:tcPr/>
                </a:tc>
                <a:tc>
                  <a:txBody>
                    <a:bodyPr/>
                    <a:lstStyle/>
                    <a:p>
                      <a:pPr>
                        <a:lnSpc>
                          <a:spcPct val="150000"/>
                        </a:lnSpc>
                      </a:pPr>
                      <a:r>
                        <a:rPr lang="en-IN" sz="2000" dirty="0"/>
                        <a:t>MERITS</a:t>
                      </a:r>
                    </a:p>
                  </a:txBody>
                  <a:tcPr/>
                </a:tc>
                <a:tc>
                  <a:txBody>
                    <a:bodyPr/>
                    <a:lstStyle/>
                    <a:p>
                      <a:pPr>
                        <a:lnSpc>
                          <a:spcPct val="150000"/>
                        </a:lnSpc>
                      </a:pPr>
                      <a:r>
                        <a:rPr lang="en-IN" sz="2000" dirty="0"/>
                        <a:t>DEMERITS</a:t>
                      </a:r>
                    </a:p>
                  </a:txBody>
                  <a:tcPr/>
                </a:tc>
                <a:extLst>
                  <a:ext uri="{0D108BD9-81ED-4DB2-BD59-A6C34878D82A}">
                    <a16:rowId xmlns:a16="http://schemas.microsoft.com/office/drawing/2014/main" val="3640909730"/>
                  </a:ext>
                </a:extLst>
              </a:tr>
              <a:tr h="2359214">
                <a:tc>
                  <a:txBody>
                    <a:bodyPr/>
                    <a:lstStyle/>
                    <a:p>
                      <a:pPr>
                        <a:lnSpc>
                          <a:spcPct val="150000"/>
                        </a:lnSpc>
                      </a:pPr>
                      <a:r>
                        <a:rPr lang="en-IN" sz="1800" b="0" i="0" kern="1200" dirty="0">
                          <a:solidFill>
                            <a:schemeClr val="dk1"/>
                          </a:solidFill>
                          <a:effectLst/>
                          <a:latin typeface="+mn-lt"/>
                          <a:ea typeface="+mn-ea"/>
                          <a:cs typeface="+mn-cs"/>
                        </a:rPr>
                        <a:t>Matrix Factorization</a:t>
                      </a:r>
                      <a:endParaRPr lang="en-IN" sz="2000" dirty="0"/>
                    </a:p>
                  </a:txBody>
                  <a:tcPr/>
                </a:tc>
                <a:tc>
                  <a:txBody>
                    <a:bodyPr/>
                    <a:lstStyle/>
                    <a:p>
                      <a:r>
                        <a:rPr lang="en-US" sz="1800" b="0" i="0" kern="1200" dirty="0">
                          <a:solidFill>
                            <a:schemeClr val="dk1"/>
                          </a:solidFill>
                          <a:effectLst/>
                          <a:latin typeface="+mn-lt"/>
                          <a:ea typeface="+mn-ea"/>
                          <a:cs typeface="+mn-cs"/>
                        </a:rPr>
                        <a:t>1.Matrix factorization can overcome the sparsity problem in collaborative filtering by using machine learning techniques to identify latent factors that influence user preferences.</a:t>
                      </a:r>
                    </a:p>
                    <a:p>
                      <a:r>
                        <a:rPr lang="en-US" sz="1800" b="0" i="0" kern="1200" dirty="0">
                          <a:solidFill>
                            <a:schemeClr val="dk1"/>
                          </a:solidFill>
                          <a:effectLst/>
                          <a:latin typeface="+mn-lt"/>
                          <a:ea typeface="+mn-ea"/>
                          <a:cs typeface="+mn-cs"/>
                        </a:rPr>
                        <a:t>2.Matrix factorization can provide more accurate recommendations than traditional collaborative filtering methods.</a:t>
                      </a:r>
                    </a:p>
                  </a:txBody>
                  <a:tcPr/>
                </a:tc>
                <a:tc>
                  <a:txBody>
                    <a:bodyPr/>
                    <a:lstStyle/>
                    <a:p>
                      <a:r>
                        <a:rPr lang="en-US" sz="1800" b="0" i="0" kern="1200" dirty="0">
                          <a:solidFill>
                            <a:schemeClr val="dk1"/>
                          </a:solidFill>
                          <a:effectLst/>
                          <a:latin typeface="+mn-lt"/>
                          <a:ea typeface="+mn-ea"/>
                          <a:cs typeface="+mn-cs"/>
                        </a:rPr>
                        <a:t>1.Matrix factorization can be computationally expensive and requires large amounts of data.</a:t>
                      </a:r>
                    </a:p>
                    <a:p>
                      <a:r>
                        <a:rPr lang="en-US" sz="1800" b="0" i="0" kern="1200" dirty="0">
                          <a:solidFill>
                            <a:schemeClr val="dk1"/>
                          </a:solidFill>
                          <a:effectLst/>
                          <a:latin typeface="+mn-lt"/>
                          <a:ea typeface="+mn-ea"/>
                          <a:cs typeface="+mn-cs"/>
                        </a:rPr>
                        <a:t>2.Matrix factorization can suffer from overfitting if the model is not properly regularized.</a:t>
                      </a:r>
                    </a:p>
                  </a:txBody>
                  <a:tcPr/>
                </a:tc>
                <a:extLst>
                  <a:ext uri="{0D108BD9-81ED-4DB2-BD59-A6C34878D82A}">
                    <a16:rowId xmlns:a16="http://schemas.microsoft.com/office/drawing/2014/main" val="2521634157"/>
                  </a:ext>
                </a:extLst>
              </a:tr>
              <a:tr h="2772403">
                <a:tc>
                  <a:txBody>
                    <a:bodyPr/>
                    <a:lstStyle/>
                    <a:p>
                      <a:pPr>
                        <a:lnSpc>
                          <a:spcPct val="150000"/>
                        </a:lnSpc>
                      </a:pPr>
                      <a:r>
                        <a:rPr lang="en-IN" sz="1800" b="0" i="0" kern="1200" dirty="0">
                          <a:solidFill>
                            <a:schemeClr val="dk1"/>
                          </a:solidFill>
                          <a:effectLst/>
                          <a:latin typeface="+mn-lt"/>
                          <a:ea typeface="+mn-ea"/>
                          <a:cs typeface="+mn-cs"/>
                        </a:rPr>
                        <a:t>Collaborative Filtering</a:t>
                      </a:r>
                      <a:endParaRPr lang="en-IN" sz="2000" dirty="0"/>
                    </a:p>
                  </a:txBody>
                  <a:tcPr/>
                </a:tc>
                <a:tc>
                  <a:txBody>
                    <a:bodyPr/>
                    <a:lstStyle/>
                    <a:p>
                      <a:r>
                        <a:rPr lang="en-US" sz="1800" b="0" i="0" kern="1200" dirty="0">
                          <a:solidFill>
                            <a:schemeClr val="dk1"/>
                          </a:solidFill>
                          <a:effectLst/>
                          <a:latin typeface="+mn-lt"/>
                          <a:ea typeface="+mn-ea"/>
                          <a:cs typeface="+mn-cs"/>
                        </a:rPr>
                        <a:t>1.Collaborative filtering is one of the most widely used techniques for movie recommendation systems because it is simple and effective.</a:t>
                      </a:r>
                    </a:p>
                    <a:p>
                      <a:r>
                        <a:rPr lang="en-US" sz="1800" b="0" i="0" kern="1200" dirty="0">
                          <a:solidFill>
                            <a:schemeClr val="dk1"/>
                          </a:solidFill>
                          <a:effectLst/>
                          <a:latin typeface="+mn-lt"/>
                          <a:ea typeface="+mn-ea"/>
                          <a:cs typeface="+mn-cs"/>
                        </a:rPr>
                        <a:t>2.It relies on user data, which means that it can provide recommendations that are tailored to individual users.</a:t>
                      </a:r>
                    </a:p>
                  </a:txBody>
                  <a:tcPr/>
                </a:tc>
                <a:tc>
                  <a:txBody>
                    <a:bodyPr/>
                    <a:lstStyle/>
                    <a:p>
                      <a:r>
                        <a:rPr lang="en-US" sz="1800" b="0" i="0" kern="1200" dirty="0">
                          <a:solidFill>
                            <a:schemeClr val="dk1"/>
                          </a:solidFill>
                          <a:effectLst/>
                          <a:latin typeface="+mn-lt"/>
                          <a:ea typeface="+mn-ea"/>
                          <a:cs typeface="+mn-cs"/>
                        </a:rPr>
                        <a:t>1.Collaborative filtering suffers from the cold-start problem, which means that it cannot make recommendations for new users who have not provided any ratings or preferences.</a:t>
                      </a:r>
                    </a:p>
                    <a:p>
                      <a:r>
                        <a:rPr lang="en-US" sz="1800" b="0" i="0" kern="1200" dirty="0">
                          <a:solidFill>
                            <a:schemeClr val="dk1"/>
                          </a:solidFill>
                          <a:effectLst/>
                          <a:latin typeface="+mn-lt"/>
                          <a:ea typeface="+mn-ea"/>
                          <a:cs typeface="+mn-cs"/>
                        </a:rPr>
                        <a:t>2.Collaborative filtering is also susceptible to sparsity, which means that it can struggle to make accurate recommendations when there are not enough ratings or preferences available</a:t>
                      </a:r>
                    </a:p>
                  </a:txBody>
                  <a:tcPr/>
                </a:tc>
                <a:extLst>
                  <a:ext uri="{0D108BD9-81ED-4DB2-BD59-A6C34878D82A}">
                    <a16:rowId xmlns:a16="http://schemas.microsoft.com/office/drawing/2014/main" val="3052305941"/>
                  </a:ext>
                </a:extLst>
              </a:tr>
            </a:tbl>
          </a:graphicData>
        </a:graphic>
      </p:graphicFrame>
      <p:graphicFrame>
        <p:nvGraphicFramePr>
          <p:cNvPr id="8" name="Table 7">
            <a:extLst>
              <a:ext uri="{FF2B5EF4-FFF2-40B4-BE49-F238E27FC236}">
                <a16:creationId xmlns:a16="http://schemas.microsoft.com/office/drawing/2014/main" id="{B086745F-7B5D-682B-374F-AB26D7D5B764}"/>
              </a:ext>
            </a:extLst>
          </p:cNvPr>
          <p:cNvGraphicFramePr>
            <a:graphicFrameLocks noGrp="1"/>
          </p:cNvGraphicFramePr>
          <p:nvPr/>
        </p:nvGraphicFramePr>
        <p:xfrm>
          <a:off x="-497150" y="559293"/>
          <a:ext cx="208280" cy="365760"/>
        </p:xfrm>
        <a:graphic>
          <a:graphicData uri="http://schemas.openxmlformats.org/drawingml/2006/table">
            <a:tbl>
              <a:tblPr/>
              <a:tblGrid>
                <a:gridCol w="208280">
                  <a:extLst>
                    <a:ext uri="{9D8B030D-6E8A-4147-A177-3AD203B41FA5}">
                      <a16:colId xmlns:a16="http://schemas.microsoft.com/office/drawing/2014/main" val="651820372"/>
                    </a:ext>
                  </a:extLst>
                </a:gridCol>
              </a:tblGrid>
              <a:tr h="0">
                <a:tc>
                  <a:txBody>
                    <a:bodyPr/>
                    <a:lstStyle/>
                    <a:p>
                      <a:endParaRPr lang="en-IN" dirty="0"/>
                    </a:p>
                  </a:txBody>
                  <a:tcPr>
                    <a:lnL w="19050" cmpd="sng">
                      <a:solidFill>
                        <a:schemeClr val="bg1"/>
                      </a:solidFill>
                      <a:prstDash val="sysDash"/>
                    </a:lnL>
                    <a:lnR w="19050" cmpd="sng">
                      <a:solidFill>
                        <a:schemeClr val="bg1"/>
                      </a:solidFill>
                      <a:prstDash val="sysDash"/>
                    </a:lnR>
                    <a:lnT w="19050" cmpd="sng">
                      <a:solidFill>
                        <a:schemeClr val="bg1"/>
                      </a:solidFill>
                      <a:prstDash val="sysDash"/>
                    </a:lnT>
                    <a:lnB w="19050" cmpd="sng">
                      <a:solidFill>
                        <a:schemeClr val="bg1"/>
                      </a:solidFill>
                      <a:prstDash val="sysDash"/>
                    </a:lnB>
                  </a:tcPr>
                </a:tc>
                <a:extLst>
                  <a:ext uri="{0D108BD9-81ED-4DB2-BD59-A6C34878D82A}">
                    <a16:rowId xmlns:a16="http://schemas.microsoft.com/office/drawing/2014/main" val="2173538205"/>
                  </a:ext>
                </a:extLst>
              </a:tr>
            </a:tbl>
          </a:graphicData>
        </a:graphic>
      </p:graphicFrame>
      <p:pic>
        <p:nvPicPr>
          <p:cNvPr id="5" name="Google Shape;90;p1">
            <a:extLst>
              <a:ext uri="{FF2B5EF4-FFF2-40B4-BE49-F238E27FC236}">
                <a16:creationId xmlns:a16="http://schemas.microsoft.com/office/drawing/2014/main" id="{4AFF9F6B-8328-8333-1F31-90FFA0A16173}"/>
              </a:ext>
            </a:extLst>
          </p:cNvPr>
          <p:cNvPicPr preferRelativeResize="0"/>
          <p:nvPr/>
        </p:nvPicPr>
        <p:blipFill rotWithShape="1">
          <a:blip r:embed="rId2">
            <a:alphaModFix/>
          </a:blip>
          <a:srcRect/>
          <a:stretch/>
        </p:blipFill>
        <p:spPr>
          <a:xfrm>
            <a:off x="9568364" y="283800"/>
            <a:ext cx="2452186" cy="9354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Tree>
    <p:extLst>
      <p:ext uri="{BB962C8B-B14F-4D97-AF65-F5344CB8AC3E}">
        <p14:creationId xmlns:p14="http://schemas.microsoft.com/office/powerpoint/2010/main" val="3045939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1FA21-6A02-0412-7146-4D3CB7529F78}"/>
              </a:ext>
            </a:extLst>
          </p:cNvPr>
          <p:cNvSpPr>
            <a:spLocks noGrp="1"/>
          </p:cNvSpPr>
          <p:nvPr>
            <p:ph type="title"/>
          </p:nvPr>
        </p:nvSpPr>
        <p:spPr>
          <a:xfrm>
            <a:off x="609600" y="-127322"/>
            <a:ext cx="10972800" cy="1296365"/>
          </a:xfrm>
        </p:spPr>
        <p:txBody>
          <a:bodyPr>
            <a:normAutofit/>
          </a:bodyPr>
          <a:lstStyle/>
          <a:p>
            <a:pPr algn="l"/>
            <a:r>
              <a:rPr lang="en-US" sz="3200" b="1" dirty="0">
                <a:solidFill>
                  <a:schemeClr val="accent1">
                    <a:lumMod val="50000"/>
                  </a:schemeClr>
                </a:solidFill>
                <a:cs typeface="Times New Roman" panose="02020603050405020304" pitchFamily="18" charset="0"/>
              </a:rPr>
              <a:t>Data Sets</a:t>
            </a:r>
            <a:endParaRPr lang="en-IN" sz="3200" dirty="0"/>
          </a:p>
        </p:txBody>
      </p:sp>
      <p:sp>
        <p:nvSpPr>
          <p:cNvPr id="3" name="Content Placeholder 2">
            <a:extLst>
              <a:ext uri="{FF2B5EF4-FFF2-40B4-BE49-F238E27FC236}">
                <a16:creationId xmlns:a16="http://schemas.microsoft.com/office/drawing/2014/main" id="{9AA2717F-2EE4-D469-EDA1-0C2068B3AAB3}"/>
              </a:ext>
            </a:extLst>
          </p:cNvPr>
          <p:cNvSpPr>
            <a:spLocks noGrp="1"/>
          </p:cNvSpPr>
          <p:nvPr>
            <p:ph idx="1"/>
          </p:nvPr>
        </p:nvSpPr>
        <p:spPr>
          <a:xfrm>
            <a:off x="609600" y="1041723"/>
            <a:ext cx="10972800" cy="5084442"/>
          </a:xfrm>
        </p:spPr>
        <p:txBody>
          <a:bodyPr>
            <a:normAutofit/>
          </a:bodyPr>
          <a:lstStyle/>
          <a:p>
            <a:r>
              <a:rPr lang="en-US" sz="1800" b="1" dirty="0" err="1"/>
              <a:t>MovieLens</a:t>
            </a:r>
            <a:r>
              <a:rPr lang="en-US" sz="1800" b="1" dirty="0"/>
              <a:t> Dataset: </a:t>
            </a:r>
            <a:r>
              <a:rPr lang="en-US" sz="1800" dirty="0"/>
              <a:t>This is one of the most widely used datasets for movie recommendation systems. It contains movie ratings from users on a scale of 1 to 5, along with movie metadata such as title, genre, and year of release. It is available in different sizes ranging from 100,000 ratings to 25 million ratings.</a:t>
            </a:r>
          </a:p>
          <a:p>
            <a:r>
              <a:rPr lang="en-US" sz="1800" b="1" dirty="0"/>
              <a:t>IMDB Dataset: </a:t>
            </a:r>
            <a:r>
              <a:rPr lang="en-US" sz="1800" dirty="0"/>
              <a:t>The Internet Movie Database (IMDB) is a popular website that provides information on movies, TV shows, and celebrities. The IMDB dataset contains information on movies such as title, genre, rating, and cast.</a:t>
            </a:r>
          </a:p>
          <a:p>
            <a:r>
              <a:rPr lang="en-US" sz="1800" b="1" dirty="0"/>
              <a:t>Kaggle Dataset: </a:t>
            </a:r>
            <a:r>
              <a:rPr lang="en-US" sz="1800" dirty="0"/>
              <a:t>This dataset contains 100K data points of various movies and users.</a:t>
            </a:r>
          </a:p>
          <a:p>
            <a:r>
              <a:rPr lang="en-US" sz="1800" b="1" dirty="0" err="1"/>
              <a:t>Flixster</a:t>
            </a:r>
            <a:r>
              <a:rPr lang="en-US" sz="1800" b="1" dirty="0"/>
              <a:t> Dataset: </a:t>
            </a:r>
            <a:r>
              <a:rPr lang="en-US" sz="1800" dirty="0" err="1"/>
              <a:t>Flixster</a:t>
            </a:r>
            <a:r>
              <a:rPr lang="en-US" sz="1800" dirty="0"/>
              <a:t> is a movie recommendation website that provides information on movies, ratings, and reviews. The </a:t>
            </a:r>
            <a:r>
              <a:rPr lang="en-US" sz="1800" dirty="0" err="1"/>
              <a:t>Flixster</a:t>
            </a:r>
            <a:r>
              <a:rPr lang="en-US" sz="1800" dirty="0"/>
              <a:t> dataset contains information on movies such as title, genre, rating, and cast, along with user ratings and reviews.</a:t>
            </a:r>
          </a:p>
          <a:p>
            <a:r>
              <a:rPr lang="en-US" sz="1800" b="1" dirty="0"/>
              <a:t>Yahoo! Movies Dataset: </a:t>
            </a:r>
            <a:r>
              <a:rPr lang="en-US" sz="1800" dirty="0"/>
              <a:t>This dataset contains information on movies such as title, genre, rating, and cast, along with user ratings and reviews.</a:t>
            </a:r>
          </a:p>
          <a:p>
            <a:r>
              <a:rPr lang="en-US" sz="1800" b="1" dirty="0"/>
              <a:t>The Movies Dataset: </a:t>
            </a:r>
            <a:r>
              <a:rPr lang="en-US" sz="1800" dirty="0"/>
              <a:t>This dataset contains information on movies such as title, genre, rating, and cast, along with additional metadata such as budget, revenue, and runtime. It also includes links to movie trailers and posters.</a:t>
            </a:r>
            <a:endParaRPr lang="en-IN" sz="1800" dirty="0"/>
          </a:p>
        </p:txBody>
      </p:sp>
    </p:spTree>
    <p:extLst>
      <p:ext uri="{BB962C8B-B14F-4D97-AF65-F5344CB8AC3E}">
        <p14:creationId xmlns:p14="http://schemas.microsoft.com/office/powerpoint/2010/main" val="3050499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1A596-2CD5-9097-2E18-4B96D184D13E}"/>
              </a:ext>
            </a:extLst>
          </p:cNvPr>
          <p:cNvSpPr>
            <a:spLocks noGrp="1"/>
          </p:cNvSpPr>
          <p:nvPr>
            <p:ph type="title"/>
          </p:nvPr>
        </p:nvSpPr>
        <p:spPr>
          <a:xfrm>
            <a:off x="609600" y="479355"/>
            <a:ext cx="8801100" cy="721648"/>
          </a:xfrm>
        </p:spPr>
        <p:txBody>
          <a:bodyPr>
            <a:normAutofit fontScale="90000"/>
          </a:bodyPr>
          <a:lstStyle/>
          <a:p>
            <a:pPr algn="l"/>
            <a:r>
              <a:rPr lang="en-US" b="1" dirty="0">
                <a:solidFill>
                  <a:schemeClr val="accent1">
                    <a:lumMod val="50000"/>
                  </a:schemeClr>
                </a:solidFill>
                <a:cs typeface="Times New Roman" panose="02020603050405020304" pitchFamily="18" charset="0"/>
              </a:rPr>
              <a:t>Challenges to address</a:t>
            </a:r>
            <a:br>
              <a:rPr lang="en-US" b="1" dirty="0">
                <a:solidFill>
                  <a:schemeClr val="bg2"/>
                </a:solidFill>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353F0F9F-1680-FC1A-DDAD-3C8CAE417FC6}"/>
              </a:ext>
            </a:extLst>
          </p:cNvPr>
          <p:cNvSpPr>
            <a:spLocks noGrp="1"/>
          </p:cNvSpPr>
          <p:nvPr>
            <p:ph idx="1"/>
          </p:nvPr>
        </p:nvSpPr>
        <p:spPr>
          <a:xfrm>
            <a:off x="605480" y="1337481"/>
            <a:ext cx="10700952" cy="5227092"/>
          </a:xfrm>
        </p:spPr>
        <p:txBody>
          <a:bodyPr>
            <a:normAutofit fontScale="62500" lnSpcReduction="20000"/>
          </a:bodyPr>
          <a:lstStyle/>
          <a:p>
            <a:pPr>
              <a:buNone/>
            </a:pPr>
            <a:r>
              <a:rPr lang="en-US" dirty="0"/>
              <a:t>      Developing an effective movie recommendation system involves addressing several challenges, including:</a:t>
            </a:r>
          </a:p>
          <a:p>
            <a:r>
              <a:rPr lang="en-US" b="1" dirty="0"/>
              <a:t>Data </a:t>
            </a:r>
            <a:r>
              <a:rPr lang="en-US" b="1" dirty="0" err="1"/>
              <a:t>sparsity</a:t>
            </a:r>
            <a:r>
              <a:rPr lang="en-US" b="1" dirty="0"/>
              <a:t>: </a:t>
            </a:r>
            <a:r>
              <a:rPr lang="en-US" dirty="0"/>
              <a:t>Movie recommendation systems rely on user-item interaction data to make recommendations. </a:t>
            </a:r>
          </a:p>
          <a:p>
            <a:r>
              <a:rPr lang="en-US" b="1" dirty="0"/>
              <a:t>Cold start problem: </a:t>
            </a:r>
            <a:r>
              <a:rPr lang="en-US" dirty="0"/>
              <a:t>When a new user joins the system or a new movie is added to the system, there is limited data available to generate recommendations.</a:t>
            </a:r>
          </a:p>
          <a:p>
            <a:r>
              <a:rPr lang="en-US" b="1" dirty="0"/>
              <a:t>Diversity: </a:t>
            </a:r>
            <a:r>
              <a:rPr lang="en-US" dirty="0"/>
              <a:t>Movie recommendation systems need to balance providing relevant recommendations with introducing users to new and diverse content. This can be challenging, as users may have narrow or specific preferences, and the system may need to consider the popularity and quality of the movies being recommended.</a:t>
            </a:r>
          </a:p>
          <a:p>
            <a:r>
              <a:rPr lang="en-US" b="1" dirty="0"/>
              <a:t>Scalability: </a:t>
            </a:r>
            <a:r>
              <a:rPr lang="en-US" dirty="0"/>
              <a:t>It requires efficient algorithms and scalable architectures</a:t>
            </a:r>
            <a:r>
              <a:rPr lang="en-US" dirty="0">
                <a:solidFill>
                  <a:schemeClr val="bg1"/>
                </a:solidFill>
              </a:rPr>
              <a:t> </a:t>
            </a:r>
            <a:r>
              <a:rPr lang="en-US" dirty="0"/>
              <a:t>to handle large datasets of movies and users and generate recommendations in real-time.</a:t>
            </a:r>
            <a:endParaRPr lang="en-US" dirty="0">
              <a:solidFill>
                <a:schemeClr val="bg1"/>
              </a:solidFill>
            </a:endParaRPr>
          </a:p>
          <a:p>
            <a:r>
              <a:rPr lang="en-US" b="1" dirty="0"/>
              <a:t>Evaluation: </a:t>
            </a:r>
            <a:r>
              <a:rPr lang="en-US" dirty="0"/>
              <a:t>Evaluating the performance of a movie recommendation system can be challenging, as there are different metrics to consider, and the system's performance may vary depending on the user's preferences and the types of movies being recommended.</a:t>
            </a:r>
          </a:p>
          <a:p>
            <a:pPr>
              <a:buNone/>
            </a:pPr>
            <a:r>
              <a:rPr lang="en-US" dirty="0"/>
              <a:t>      To address these challenges, movie recommendation systems typically incorporate a combination of techniques, including collaborative filtering, content-based filtering, matrix factorization, deep learning, and hybrid approaches. </a:t>
            </a:r>
            <a:endParaRPr lang="en-US" dirty="0">
              <a:solidFill>
                <a:schemeClr val="bg1"/>
              </a:solidFill>
              <a:latin typeface="+mn-lt"/>
            </a:endParaRPr>
          </a:p>
        </p:txBody>
      </p:sp>
      <p:pic>
        <p:nvPicPr>
          <p:cNvPr id="4" name="Google Shape;90;p1">
            <a:extLst>
              <a:ext uri="{FF2B5EF4-FFF2-40B4-BE49-F238E27FC236}">
                <a16:creationId xmlns:a16="http://schemas.microsoft.com/office/drawing/2014/main" id="{4AFF9F6B-8328-8333-1F31-90FFA0A16173}"/>
              </a:ext>
            </a:extLst>
          </p:cNvPr>
          <p:cNvPicPr preferRelativeResize="0"/>
          <p:nvPr/>
        </p:nvPicPr>
        <p:blipFill rotWithShape="1">
          <a:blip r:embed="rId2">
            <a:alphaModFix/>
          </a:blip>
          <a:srcRect/>
          <a:stretch/>
        </p:blipFill>
        <p:spPr>
          <a:xfrm>
            <a:off x="9513773" y="0"/>
            <a:ext cx="2452186" cy="9354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pic>
    </p:spTree>
    <p:extLst>
      <p:ext uri="{BB962C8B-B14F-4D97-AF65-F5344CB8AC3E}">
        <p14:creationId xmlns:p14="http://schemas.microsoft.com/office/powerpoint/2010/main" val="26268693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688</TotalTime>
  <Words>1815</Words>
  <Application>Microsoft Office PowerPoint</Application>
  <PresentationFormat>Widescreen</PresentationFormat>
  <Paragraphs>184</Paragraphs>
  <Slides>16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Office Theme</vt:lpstr>
      <vt:lpstr>MOVIE RECOMMENDATION SYSTEM</vt:lpstr>
      <vt:lpstr>ABSTRACT </vt:lpstr>
      <vt:lpstr>LITERATURE SURVEY</vt:lpstr>
      <vt:lpstr>PowerPoint Presentation</vt:lpstr>
      <vt:lpstr>PowerPoint Presentation</vt:lpstr>
      <vt:lpstr>PowerPoint Presentation</vt:lpstr>
      <vt:lpstr>Comparison of Existing methods with merits and demerits </vt:lpstr>
      <vt:lpstr>Data Sets</vt:lpstr>
      <vt:lpstr>Challenges to address </vt:lpstr>
      <vt:lpstr>Problem Statement and Objectives  </vt:lpstr>
      <vt:lpstr>Architecture/Block Diagram of the Proposed model </vt:lpstr>
      <vt:lpstr>Modules Description and Implementation</vt:lpstr>
      <vt:lpstr>Output</vt:lpstr>
      <vt:lpstr>Output</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GYM Tracker</dc:title>
  <dc:creator>Aruna M</dc:creator>
  <cp:lastModifiedBy>Hussain Shaik</cp:lastModifiedBy>
  <cp:revision>30</cp:revision>
  <dcterms:created xsi:type="dcterms:W3CDTF">2022-09-22T15:54:46Z</dcterms:created>
  <dcterms:modified xsi:type="dcterms:W3CDTF">2023-05-07T07:29:33Z</dcterms:modified>
</cp:coreProperties>
</file>

<file path=docProps/thumbnail.jpeg>
</file>